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0" r:id="rId1"/>
  </p:sldMasterIdLst>
  <p:notesMasterIdLst>
    <p:notesMasterId r:id="rId40"/>
  </p:notesMasterIdLst>
  <p:sldIdLst>
    <p:sldId id="256" r:id="rId2"/>
    <p:sldId id="437" r:id="rId3"/>
    <p:sldId id="433" r:id="rId4"/>
    <p:sldId id="471" r:id="rId5"/>
    <p:sldId id="257" r:id="rId6"/>
    <p:sldId id="435" r:id="rId7"/>
    <p:sldId id="434" r:id="rId8"/>
    <p:sldId id="436" r:id="rId9"/>
    <p:sldId id="440" r:id="rId10"/>
    <p:sldId id="472" r:id="rId11"/>
    <p:sldId id="438" r:id="rId12"/>
    <p:sldId id="439" r:id="rId13"/>
    <p:sldId id="441" r:id="rId14"/>
    <p:sldId id="470" r:id="rId15"/>
    <p:sldId id="469" r:id="rId16"/>
    <p:sldId id="444" r:id="rId17"/>
    <p:sldId id="445" r:id="rId18"/>
    <p:sldId id="447" r:id="rId19"/>
    <p:sldId id="467" r:id="rId20"/>
    <p:sldId id="448" r:id="rId21"/>
    <p:sldId id="449" r:id="rId22"/>
    <p:sldId id="450" r:id="rId23"/>
    <p:sldId id="453" r:id="rId24"/>
    <p:sldId id="451" r:id="rId25"/>
    <p:sldId id="452" r:id="rId26"/>
    <p:sldId id="454" r:id="rId27"/>
    <p:sldId id="468" r:id="rId28"/>
    <p:sldId id="455" r:id="rId29"/>
    <p:sldId id="456" r:id="rId30"/>
    <p:sldId id="457" r:id="rId31"/>
    <p:sldId id="458" r:id="rId32"/>
    <p:sldId id="459" r:id="rId33"/>
    <p:sldId id="460" r:id="rId34"/>
    <p:sldId id="461" r:id="rId35"/>
    <p:sldId id="462" r:id="rId36"/>
    <p:sldId id="463" r:id="rId37"/>
    <p:sldId id="464" r:id="rId38"/>
    <p:sldId id="465" r:id="rId39"/>
  </p:sldIdLst>
  <p:sldSz cx="9906000" cy="6858000" type="A4"/>
  <p:notesSz cx="6858000" cy="9144000"/>
  <p:embeddedFontLst>
    <p:embeddedFont>
      <p:font typeface="KoPub돋움체 Bold" panose="02020603020101020101" pitchFamily="18" charset="-127"/>
      <p:regular r:id="rId41"/>
    </p:embeddedFont>
    <p:embeddedFont>
      <p:font typeface="KoPub돋움체 Medium" panose="02020603020101020101" pitchFamily="18" charset="-127"/>
      <p:regular r:id="rId42"/>
    </p:embeddedFont>
    <p:embeddedFont>
      <p:font typeface="맑은 고딕" panose="020B0503020000020004" pitchFamily="50" charset="-127"/>
      <p:regular r:id="rId43"/>
      <p:bold r:id="rId44"/>
    </p:embeddedFont>
    <p:embeddedFont>
      <p:font typeface="함초롬돋움" panose="020B0604000101010101" pitchFamily="50" charset="-127"/>
      <p:regular r:id="rId45"/>
      <p:bold r:id="rId46"/>
    </p:embeddedFont>
    <p:embeddedFont>
      <p:font typeface="함초롬바탕" panose="02030604000101010101" pitchFamily="18" charset="-127"/>
      <p:regular r:id="rId47"/>
      <p:bold r:id="rId4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4" orient="horz" pos="595" userDrawn="1">
          <p15:clr>
            <a:srgbClr val="A4A3A4"/>
          </p15:clr>
        </p15:guide>
        <p15:guide id="5" pos="5910" userDrawn="1">
          <p15:clr>
            <a:srgbClr val="A4A3A4"/>
          </p15:clr>
        </p15:guide>
        <p15:guide id="6" pos="330" userDrawn="1">
          <p15:clr>
            <a:srgbClr val="A4A3A4"/>
          </p15:clr>
        </p15:guide>
        <p15:guide id="7" orient="horz" pos="3725" userDrawn="1">
          <p15:clr>
            <a:srgbClr val="A4A3A4"/>
          </p15:clr>
        </p15:guide>
        <p15:guide id="8" pos="1895" userDrawn="1">
          <p15:clr>
            <a:srgbClr val="A4A3A4"/>
          </p15:clr>
        </p15:guide>
        <p15:guide id="9" orient="horz" pos="845" userDrawn="1">
          <p15:clr>
            <a:srgbClr val="A4A3A4"/>
          </p15:clr>
        </p15:guide>
        <p15:guide id="10" pos="285" userDrawn="1">
          <p15:clr>
            <a:srgbClr val="A4A3A4"/>
          </p15:clr>
        </p15:guide>
        <p15:guide id="11" orient="horz" pos="498" userDrawn="1">
          <p15:clr>
            <a:srgbClr val="A4A3A4"/>
          </p15:clr>
        </p15:guide>
        <p15:guide id="12" orient="horz" pos="744" userDrawn="1">
          <p15:clr>
            <a:srgbClr val="A4A3A4"/>
          </p15:clr>
        </p15:guide>
        <p15:guide id="13" orient="horz" pos="89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E6E6E6"/>
    <a:srgbClr val="E9F6FE"/>
    <a:srgbClr val="C1B1D5"/>
    <a:srgbClr val="0070C0"/>
    <a:srgbClr val="DAE3F3"/>
    <a:srgbClr val="1F81C8"/>
    <a:srgbClr val="FF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1914" y="306"/>
      </p:cViewPr>
      <p:guideLst>
        <p:guide orient="horz" pos="2160"/>
        <p:guide pos="3120"/>
        <p:guide orient="horz" pos="595"/>
        <p:guide pos="5910"/>
        <p:guide pos="330"/>
        <p:guide orient="horz" pos="3725"/>
        <p:guide pos="1895"/>
        <p:guide orient="horz" pos="845"/>
        <p:guide pos="285"/>
        <p:guide orient="horz" pos="498"/>
        <p:guide orient="horz" pos="744"/>
        <p:guide orient="horz"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1EFFC-ECBF-4ED0-BD83-352DCE4942EA}" type="datetimeFigureOut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AC066-3429-4EFF-B545-0B368F703F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4420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39F8-0DAF-4843-85B1-58E161D21284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0922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E258-C1D6-439A-9530-FAFF4A5B1046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971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2767-9162-47F2-AF73-F19D284D4A41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0278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89581-9B48-4B94-A624-FF661D7581D3}" type="datetime1">
              <a:rPr lang="ko-KR" altLang="en-US" smtClean="0"/>
              <a:t>2025-11-14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4761913" y="6664489"/>
            <a:ext cx="380456" cy="279435"/>
          </a:xfrm>
        </p:spPr>
        <p:txBody>
          <a:bodyPr lIns="0" tIns="0" rIns="0" bIns="0"/>
          <a:lstStyle>
            <a:lvl1pPr>
              <a:defRPr sz="908" b="0" i="0">
                <a:solidFill>
                  <a:schemeClr val="tx1"/>
                </a:solidFill>
                <a:latin typeface="함초롬돋움"/>
                <a:cs typeface="함초롬돋움"/>
              </a:defRPr>
            </a:lvl1pPr>
          </a:lstStyle>
          <a:p>
            <a:pPr marL="11527">
              <a:spcBef>
                <a:spcPts val="150"/>
              </a:spcBef>
            </a:pPr>
            <a:r>
              <a:rPr lang="en-US" altLang="ko-KR"/>
              <a:t>-</a:t>
            </a:r>
            <a:r>
              <a:rPr lang="ko-KR" altLang="en-US" spc="177"/>
              <a:t> </a:t>
            </a:r>
            <a:fld id="{81D60167-4931-47E6-BA6A-407CBD079E47}" type="slidenum">
              <a:rPr smtClean="0"/>
              <a:pPr marL="11527">
                <a:spcBef>
                  <a:spcPts val="150"/>
                </a:spcBef>
              </a:pPr>
              <a:t>‹#›</a:t>
            </a:fld>
            <a:r>
              <a:rPr spc="172"/>
              <a:t> </a:t>
            </a:r>
            <a:r>
              <a:rPr spc="-45"/>
              <a:t>-</a:t>
            </a:r>
            <a:endParaRPr spc="-45" dirty="0"/>
          </a:p>
        </p:txBody>
      </p:sp>
    </p:spTree>
    <p:extLst>
      <p:ext uri="{BB962C8B-B14F-4D97-AF65-F5344CB8AC3E}">
        <p14:creationId xmlns:p14="http://schemas.microsoft.com/office/powerpoint/2010/main" val="1489780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452B6-23A4-4D47-B8B2-5CC3B39460C5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4809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45D37-4AC8-4C5E-9295-B108A7909677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240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C30B-CFA6-49EA-B3B6-F7A8D01DCF15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448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18782-EB61-47E4-860A-5504992A189E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724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E528-3AA8-4160-825D-C71B59ADB7BD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887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22BB3-CE4D-4B15-B31F-A6D964E294C2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8F546-3B94-4D23-9263-98FD0F55C85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5840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75DDC-10EF-4E72-8DB5-AF6C63CB0C67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266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E922-4F58-46E6-9AE2-2D43267F627F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55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E65FD-8309-45CB-A472-B65B8D1A77D4}" type="datetime1">
              <a:rPr lang="ko-KR" altLang="en-US" smtClean="0"/>
              <a:t>2025-11-14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7434" y="201675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0" b="1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defRPr>
            </a:lvl1pPr>
          </a:lstStyle>
          <a:p>
            <a:fld id="{DD7665A7-2918-48C4-AA6D-2EAFD9EBD3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712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CAB728-86CC-143C-0ECB-6B07F3F6B5E0}"/>
              </a:ext>
            </a:extLst>
          </p:cNvPr>
          <p:cNvSpPr txBox="1"/>
          <p:nvPr/>
        </p:nvSpPr>
        <p:spPr>
          <a:xfrm>
            <a:off x="4128178" y="4612788"/>
            <a:ext cx="1649644" cy="300082"/>
          </a:xfrm>
          <a:prstGeom prst="rect">
            <a:avLst/>
          </a:prstGeom>
        </p:spPr>
        <p:txBody>
          <a:bodyPr vert="horz" wrap="square" lIns="68580" tIns="34290" rIns="68580" bIns="34290" anchor="t">
            <a:spAutoFit/>
          </a:bodyPr>
          <a:lstStyle/>
          <a:p>
            <a:pPr algn="ctr">
              <a:defRPr/>
            </a:pPr>
            <a:r>
              <a:rPr lang="en-US" altLang="ko-KR" sz="1500" b="1" i="1" spc="-30" dirty="0">
                <a:solidFill>
                  <a:srgbClr val="0000FF"/>
                </a:solidFill>
                <a:latin typeface="KoPub돋움체 Bold"/>
              </a:rPr>
              <a:t>2025. </a:t>
            </a:r>
            <a:r>
              <a:rPr lang="ko-KR" altLang="en-US" sz="1500" b="1" i="1" spc="-30" dirty="0">
                <a:solidFill>
                  <a:srgbClr val="0000FF"/>
                </a:solidFill>
                <a:latin typeface="KoPub돋움체 Bold"/>
              </a:rPr>
              <a:t>０</a:t>
            </a:r>
            <a:r>
              <a:rPr lang="en-US" altLang="ko-KR" sz="1500" b="1" i="1" spc="-30" dirty="0">
                <a:solidFill>
                  <a:srgbClr val="0000FF"/>
                </a:solidFill>
                <a:latin typeface="KoPub돋움체 Bold"/>
              </a:rPr>
              <a:t>0.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7A65AB-8B4E-1D1F-9CC9-75E88C2889F3}"/>
              </a:ext>
            </a:extLst>
          </p:cNvPr>
          <p:cNvSpPr txBox="1"/>
          <p:nvPr/>
        </p:nvSpPr>
        <p:spPr>
          <a:xfrm>
            <a:off x="3315132" y="5518939"/>
            <a:ext cx="3275736" cy="300082"/>
          </a:xfrm>
          <a:prstGeom prst="rect">
            <a:avLst/>
          </a:prstGeom>
        </p:spPr>
        <p:txBody>
          <a:bodyPr vert="horz" wrap="square" lIns="68580" tIns="34290" rIns="68580" bIns="34290" anchor="t">
            <a:spAutoFit/>
          </a:bodyPr>
          <a:lstStyle/>
          <a:p>
            <a:pPr algn="ctr">
              <a:spcBef>
                <a:spcPts val="4"/>
              </a:spcBef>
            </a:pPr>
            <a:r>
              <a:rPr lang="ko-KR" altLang="en-US" sz="1500" b="1" i="1" spc="-53" dirty="0" err="1">
                <a:solidFill>
                  <a:srgbClr val="0000FF"/>
                </a:solidFill>
                <a:latin typeface="KoPub돋움체 Bold"/>
                <a:cs typeface="KoPub돋움체 Bold"/>
              </a:rPr>
              <a:t>ㅇㅇㅇㅇ</a:t>
            </a:r>
            <a:r>
              <a:rPr lang="en-US" altLang="ko-KR" sz="1500" b="1" i="1" spc="-53" dirty="0">
                <a:solidFill>
                  <a:srgbClr val="0000FF"/>
                </a:solidFill>
                <a:latin typeface="KoPub돋움체 Bold"/>
                <a:cs typeface="KoPub돋움체 Bold"/>
              </a:rPr>
              <a:t>(</a:t>
            </a:r>
            <a:r>
              <a:rPr lang="ko-KR" altLang="en-US" sz="1500" b="1" i="1" spc="-53" dirty="0">
                <a:solidFill>
                  <a:srgbClr val="0000FF"/>
                </a:solidFill>
                <a:latin typeface="KoPub돋움체 Bold"/>
                <a:cs typeface="KoPub돋움체 Bold"/>
              </a:rPr>
              <a:t>신청기관</a:t>
            </a:r>
            <a:r>
              <a:rPr lang="en-US" altLang="ko-KR" sz="1500" b="1" i="1" spc="-30" dirty="0">
                <a:solidFill>
                  <a:srgbClr val="0000FF"/>
                </a:solidFill>
                <a:latin typeface="KoPub돋움체 Bold"/>
                <a:cs typeface="KoPub돋움체 Bold"/>
              </a:rPr>
              <a:t>)</a:t>
            </a:r>
            <a:endParaRPr lang="ko-KR" altLang="en-US" sz="1500" dirty="0">
              <a:latin typeface="KoPub돋움체 Bold"/>
              <a:cs typeface="KoPub돋움체 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091DC0-EC30-1A61-CA66-94094A61BA57}"/>
              </a:ext>
            </a:extLst>
          </p:cNvPr>
          <p:cNvSpPr txBox="1"/>
          <p:nvPr/>
        </p:nvSpPr>
        <p:spPr>
          <a:xfrm>
            <a:off x="1" y="1468700"/>
            <a:ext cx="9905999" cy="126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4000" b="1" dirty="0">
                <a:solidFill>
                  <a:srgbClr val="0070C0"/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OO</a:t>
            </a:r>
            <a:r>
              <a:rPr lang="ko-KR" altLang="en-US" sz="4000" b="1" dirty="0">
                <a:solidFill>
                  <a:srgbClr val="0070C0"/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학교 </a:t>
            </a:r>
            <a:r>
              <a:rPr lang="ko-KR" altLang="en-US" sz="4000" b="1" dirty="0" err="1">
                <a:solidFill>
                  <a:srgbClr val="0070C0"/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공간재구조화사업</a:t>
            </a:r>
            <a:endParaRPr lang="en-US" altLang="ko-KR" sz="4000" b="1" dirty="0">
              <a:solidFill>
                <a:srgbClr val="0070C0"/>
              </a:solidFill>
              <a:latin typeface="KoPub돋움체 Bold" pitchFamily="2" charset="-127"/>
              <a:ea typeface="KoPub돋움체 Bold" pitchFamily="2" charset="-127"/>
              <a:cs typeface="KoPubWorld돋움체_Pro Bold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사전기획 적정성 검토 심의</a:t>
            </a:r>
            <a:r>
              <a:rPr lang="en-US" altLang="ko-KR" b="1" i="1" dirty="0">
                <a:solidFill>
                  <a:srgbClr val="0000FF"/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(</a:t>
            </a:r>
            <a:r>
              <a:rPr lang="ko-KR" altLang="en-US" b="1" i="1" dirty="0">
                <a:solidFill>
                  <a:srgbClr val="0000FF"/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제 </a:t>
            </a:r>
            <a:r>
              <a:rPr lang="en-US" altLang="ko-KR" b="1" i="1" dirty="0">
                <a:solidFill>
                  <a:srgbClr val="0000FF"/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0</a:t>
            </a:r>
            <a:r>
              <a:rPr lang="ko-KR" altLang="en-US" b="1" i="1" dirty="0">
                <a:solidFill>
                  <a:srgbClr val="0000FF"/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차</a:t>
            </a:r>
            <a:r>
              <a:rPr lang="en-US" altLang="ko-KR" b="1" i="1" dirty="0">
                <a:solidFill>
                  <a:srgbClr val="0000FF"/>
                </a:solidFill>
                <a:latin typeface="KoPub돋움체 Bold" pitchFamily="2" charset="-127"/>
                <a:ea typeface="KoPub돋움체 Bold" pitchFamily="2" charset="-127"/>
                <a:cs typeface="KoPubWorld돋움체_Pro Bold" pitchFamily="50" charset="-127"/>
              </a:rPr>
              <a:t>)</a:t>
            </a:r>
            <a:endParaRPr lang="ko-KR" altLang="en-US" b="1" i="1" dirty="0">
              <a:solidFill>
                <a:srgbClr val="0000FF"/>
              </a:solidFill>
              <a:latin typeface="KoPub돋움체 Bold" pitchFamily="2" charset="-127"/>
              <a:ea typeface="KoPub돋움체 Bold" pitchFamily="2" charset="-127"/>
              <a:cs typeface="KoPubWorld돋움체_Pro 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2310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9F18A-9EA7-1616-A003-4DC8324E8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57BCBC56-47E9-6FC3-0803-148FB1011E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949923"/>
              </p:ext>
            </p:extLst>
          </p:nvPr>
        </p:nvGraphicFramePr>
        <p:xfrm>
          <a:off x="572473" y="1434781"/>
          <a:ext cx="8820914" cy="3667829"/>
        </p:xfrm>
        <a:graphic>
          <a:graphicData uri="http://schemas.openxmlformats.org/drawingml/2006/table">
            <a:tbl>
              <a:tblPr/>
              <a:tblGrid>
                <a:gridCol w="1557391">
                  <a:extLst>
                    <a:ext uri="{9D8B030D-6E8A-4147-A177-3AD203B41FA5}">
                      <a16:colId xmlns:a16="http://schemas.microsoft.com/office/drawing/2014/main" val="1091896490"/>
                    </a:ext>
                  </a:extLst>
                </a:gridCol>
                <a:gridCol w="1714850">
                  <a:extLst>
                    <a:ext uri="{9D8B030D-6E8A-4147-A177-3AD203B41FA5}">
                      <a16:colId xmlns:a16="http://schemas.microsoft.com/office/drawing/2014/main" val="843468343"/>
                    </a:ext>
                  </a:extLst>
                </a:gridCol>
                <a:gridCol w="1714850">
                  <a:extLst>
                    <a:ext uri="{9D8B030D-6E8A-4147-A177-3AD203B41FA5}">
                      <a16:colId xmlns:a16="http://schemas.microsoft.com/office/drawing/2014/main" val="658689562"/>
                    </a:ext>
                  </a:extLst>
                </a:gridCol>
                <a:gridCol w="1140740">
                  <a:extLst>
                    <a:ext uri="{9D8B030D-6E8A-4147-A177-3AD203B41FA5}">
                      <a16:colId xmlns:a16="http://schemas.microsoft.com/office/drawing/2014/main" val="1736611795"/>
                    </a:ext>
                  </a:extLst>
                </a:gridCol>
                <a:gridCol w="2693083">
                  <a:extLst>
                    <a:ext uri="{9D8B030D-6E8A-4147-A177-3AD203B41FA5}">
                      <a16:colId xmlns:a16="http://schemas.microsoft.com/office/drawing/2014/main" val="1331159411"/>
                    </a:ext>
                  </a:extLst>
                </a:gridCol>
              </a:tblGrid>
              <a:tr h="31977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모집지역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전국 단위 모집 </a:t>
                      </a:r>
                      <a:r>
                        <a:rPr lang="en-US" altLang="ko-KR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/ </a:t>
                      </a:r>
                      <a:r>
                        <a:rPr lang="ko-KR" alt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특정 지역제한 등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대상지역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세부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모집권역 및 행정동 등 기입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7276655"/>
                  </a:ext>
                </a:extLst>
              </a:tr>
              <a:tr h="31977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연도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입학정원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①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모집인원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②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지원인원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③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경쟁률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(%)(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④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=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③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/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②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×100)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837107"/>
                  </a:ext>
                </a:extLst>
              </a:tr>
              <a:tr h="396236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2021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spc="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509811"/>
                  </a:ext>
                </a:extLst>
              </a:tr>
              <a:tr h="396236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2022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spc="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480502"/>
                  </a:ext>
                </a:extLst>
              </a:tr>
              <a:tr h="396236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2023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spc="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4375461"/>
                  </a:ext>
                </a:extLst>
              </a:tr>
              <a:tr h="396236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2024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spc="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7738880"/>
                  </a:ext>
                </a:extLst>
              </a:tr>
              <a:tr h="396236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2025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spc="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100" dirty="0"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124225"/>
                  </a:ext>
                </a:extLst>
              </a:tr>
              <a:tr h="1047109">
                <a:tc gridSpan="5">
                  <a:txBody>
                    <a:bodyPr/>
                    <a:lstStyle/>
                    <a:p>
                      <a:pPr marL="251460" marR="0" indent="-25146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100" b="1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① </a:t>
                      </a:r>
                      <a:r>
                        <a:rPr lang="ko-KR" altLang="en-US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입학정원 </a:t>
                      </a:r>
                      <a:r>
                        <a:rPr lang="en-US" altLang="ko-KR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: </a:t>
                      </a:r>
                      <a:r>
                        <a:rPr lang="ko-KR" altLang="en-US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학교에서 정한 모집 단위별 최대 학생수</a:t>
                      </a:r>
                    </a:p>
                    <a:p>
                      <a:pPr marL="251460" marR="0" indent="-25146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100" b="1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② </a:t>
                      </a:r>
                      <a:r>
                        <a:rPr lang="ko-KR" altLang="en-US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모집인원 </a:t>
                      </a:r>
                      <a:r>
                        <a:rPr lang="en-US" altLang="ko-KR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: </a:t>
                      </a:r>
                      <a:r>
                        <a:rPr lang="ko-KR" altLang="en-US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매년 학교의 신입생 모집 요강에 명시된 실제 선발할 학생수</a:t>
                      </a:r>
                    </a:p>
                    <a:p>
                      <a:pPr marL="251460" marR="0" indent="-25146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100" b="1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③ </a:t>
                      </a:r>
                      <a:r>
                        <a:rPr lang="ko-KR" altLang="en-US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지원인원 </a:t>
                      </a:r>
                      <a:r>
                        <a:rPr lang="en-US" altLang="ko-KR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: </a:t>
                      </a:r>
                      <a:r>
                        <a:rPr lang="ko-KR" altLang="en-US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실제로 지원한 학생수</a:t>
                      </a:r>
                    </a:p>
                    <a:p>
                      <a:pPr marL="0" marR="0" indent="0" algn="l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b="1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④ </a:t>
                      </a:r>
                      <a:r>
                        <a:rPr lang="ko-KR" altLang="en-US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경쟁률 </a:t>
                      </a:r>
                      <a:r>
                        <a:rPr lang="en-US" altLang="ko-KR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: </a:t>
                      </a:r>
                      <a:r>
                        <a:rPr lang="ko-KR" altLang="en-US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지원인원을 모집인원으로 나눈 값</a:t>
                      </a:r>
                      <a:r>
                        <a:rPr lang="en-US" altLang="ko-KR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(</a:t>
                      </a:r>
                      <a:r>
                        <a:rPr lang="ko-KR" altLang="en-US" sz="1100" i="0" kern="0" spc="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백분률</a:t>
                      </a:r>
                      <a:r>
                        <a:rPr lang="en-US" altLang="ko-KR" sz="11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)</a:t>
                      </a:r>
                      <a:endParaRPr lang="ko-KR" altLang="en-US" sz="1100" i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014347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63231F73-319A-FCFD-A0C2-671BE5ED8042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C8302EB-AF0A-6A17-220D-6D99177E2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10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2430A0-6B59-5FAD-4F68-3CEA8806FE8E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 및 </a:t>
            </a:r>
            <a:r>
              <a:rPr lang="ko-KR" altLang="en-US" sz="1200" kern="0" dirty="0" err="1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D6DF68-B3C8-231E-FF71-4F8ECE1BFA36}"/>
              </a:ext>
            </a:extLst>
          </p:cNvPr>
          <p:cNvSpPr txBox="1"/>
          <p:nvPr/>
        </p:nvSpPr>
        <p:spPr>
          <a:xfrm>
            <a:off x="381618" y="318970"/>
            <a:ext cx="233634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1.2. </a:t>
            </a:r>
            <a:r>
              <a:rPr lang="ko-KR" altLang="en-US" sz="2180" b="1" dirty="0" err="1"/>
              <a:t>학생배치검토</a:t>
            </a:r>
            <a:endParaRPr lang="ko-KR" altLang="en-US" sz="218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95F92-F70D-38AC-1640-04D3D199780B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2AADFB8-D974-0BDD-7B48-630F18A3858E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18B52487-AF85-D633-95F6-C8EC0CB9DE13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CE6FDE30-889C-0D93-E5B3-3CDB89143FC1}"/>
              </a:ext>
            </a:extLst>
          </p:cNvPr>
          <p:cNvSpPr/>
          <p:nvPr/>
        </p:nvSpPr>
        <p:spPr>
          <a:xfrm>
            <a:off x="523875" y="6068189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6A186DE7-294D-1EAE-2391-9C32E20A046A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5953B92-5C67-EE8E-BDBE-DDF535A3B911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7CCD0127-D55A-4D58-947B-73801CED8C46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8A8DD9D8-B10E-29F0-B67A-683D74622DC6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F93C9C60-802B-C75F-71CB-21D672A84EEC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82CAF7F5-A209-14C6-A1D0-FE93043D8B57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ED5238A9-B406-785F-022B-C2138FB4CFC0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12B830DD-BF7D-5A80-DD5C-E0B87BE1039F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096F8056-DED3-EE3B-8316-D8B5F8593161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9FE8C8A-6260-E98D-EA54-CFFADE72274B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E3D5AF60-4E3F-6E9E-9BE0-A4BDF34EF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11" y="882859"/>
            <a:ext cx="4175154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정원모집 관련</a:t>
            </a:r>
            <a:endParaRPr kumimoji="0" lang="en-US" altLang="ko-KR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AAE936C5-B461-924C-484D-D11BF6F76324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4">
            <a:extLst>
              <a:ext uri="{FF2B5EF4-FFF2-40B4-BE49-F238E27FC236}">
                <a16:creationId xmlns:a16="http://schemas.microsoft.com/office/drawing/2014/main" id="{B8E3F468-4B13-D899-495D-23A147494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386" y="1193111"/>
            <a:ext cx="3603872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연도별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최근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5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개년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신입생 입학정원 및 모집 현황 자료 제시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7CD9DD67-56A8-273C-C905-FF969535A734}"/>
              </a:ext>
            </a:extLst>
          </p:cNvPr>
          <p:cNvSpPr/>
          <p:nvPr/>
        </p:nvSpPr>
        <p:spPr>
          <a:xfrm>
            <a:off x="3238503" y="362933"/>
            <a:ext cx="4872504" cy="750509"/>
          </a:xfrm>
          <a:prstGeom prst="wedgeRoundRectCallout">
            <a:avLst>
              <a:gd name="adj1" fmla="val -58897"/>
              <a:gd name="adj2" fmla="val 33788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정원제 모집 학교인 경우 학생모집 현황자료 제출 필요 </a:t>
            </a:r>
            <a:r>
              <a:rPr lang="en-US" altLang="ko-KR" sz="9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9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해당되지 않을 경우 삭제 가능</a:t>
            </a:r>
            <a:r>
              <a:rPr lang="en-US" altLang="ko-KR" sz="9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9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lvl="0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모집지역 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: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신입생 일반전형 기준으로 모집지역이 전국단위인지 지역제한 등 기술 </a:t>
            </a:r>
          </a:p>
          <a:p>
            <a:pPr lvl="0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대상지역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세부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):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모집권역 또는 행정동에 대한 기술</a:t>
            </a:r>
          </a:p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 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전국단위 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서울특별시 강남구 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강북구 미아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1,2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 </a:t>
            </a:r>
            <a:endParaRPr lang="en-US" altLang="ko-KR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9137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2D633-5200-9C02-1AF1-B02C4DA82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8C33888C-009C-0063-1812-9D1C51B00142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E00F9FF-4AC0-9975-5CF7-D9C37AFBB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11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E78123-8DEA-4EA8-E103-667E9B73DD09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 및 </a:t>
            </a:r>
            <a:r>
              <a:rPr lang="ko-KR" altLang="en-US" sz="1200" kern="0" dirty="0" err="1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6C3681-EF38-4F31-20D7-A4B653F4A040}"/>
              </a:ext>
            </a:extLst>
          </p:cNvPr>
          <p:cNvSpPr txBox="1"/>
          <p:nvPr/>
        </p:nvSpPr>
        <p:spPr>
          <a:xfrm>
            <a:off x="381618" y="318970"/>
            <a:ext cx="233634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1.2. </a:t>
            </a:r>
            <a:r>
              <a:rPr lang="ko-KR" altLang="en-US" sz="2180" b="1" dirty="0" err="1"/>
              <a:t>학생배치검토</a:t>
            </a:r>
            <a:endParaRPr lang="ko-KR" altLang="en-US" sz="2180" b="1" dirty="0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469C2373-064B-5701-5992-99D534CA9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11" y="884428"/>
            <a:ext cx="417515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학령인구 검토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초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고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kumimoji="0" lang="en-US" altLang="ko-KR" sz="13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E65C87D-9E5B-281A-0739-A9E27B1CF9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343122"/>
              </p:ext>
            </p:extLst>
          </p:nvPr>
        </p:nvGraphicFramePr>
        <p:xfrm>
          <a:off x="523875" y="1456898"/>
          <a:ext cx="8858253" cy="1369721"/>
        </p:xfrm>
        <a:graphic>
          <a:graphicData uri="http://schemas.openxmlformats.org/drawingml/2006/table">
            <a:tbl>
              <a:tblPr/>
              <a:tblGrid>
                <a:gridCol w="1640833">
                  <a:extLst>
                    <a:ext uri="{9D8B030D-6E8A-4147-A177-3AD203B41FA5}">
                      <a16:colId xmlns:a16="http://schemas.microsoft.com/office/drawing/2014/main" val="3311042412"/>
                    </a:ext>
                  </a:extLst>
                </a:gridCol>
                <a:gridCol w="1031060">
                  <a:extLst>
                    <a:ext uri="{9D8B030D-6E8A-4147-A177-3AD203B41FA5}">
                      <a16:colId xmlns:a16="http://schemas.microsoft.com/office/drawing/2014/main" val="4198171037"/>
                    </a:ext>
                  </a:extLst>
                </a:gridCol>
                <a:gridCol w="1031060">
                  <a:extLst>
                    <a:ext uri="{9D8B030D-6E8A-4147-A177-3AD203B41FA5}">
                      <a16:colId xmlns:a16="http://schemas.microsoft.com/office/drawing/2014/main" val="2481280347"/>
                    </a:ext>
                  </a:extLst>
                </a:gridCol>
                <a:gridCol w="1031060">
                  <a:extLst>
                    <a:ext uri="{9D8B030D-6E8A-4147-A177-3AD203B41FA5}">
                      <a16:colId xmlns:a16="http://schemas.microsoft.com/office/drawing/2014/main" val="356919150"/>
                    </a:ext>
                  </a:extLst>
                </a:gridCol>
                <a:gridCol w="1031060">
                  <a:extLst>
                    <a:ext uri="{9D8B030D-6E8A-4147-A177-3AD203B41FA5}">
                      <a16:colId xmlns:a16="http://schemas.microsoft.com/office/drawing/2014/main" val="3770302516"/>
                    </a:ext>
                  </a:extLst>
                </a:gridCol>
                <a:gridCol w="1031060">
                  <a:extLst>
                    <a:ext uri="{9D8B030D-6E8A-4147-A177-3AD203B41FA5}">
                      <a16:colId xmlns:a16="http://schemas.microsoft.com/office/drawing/2014/main" val="903380935"/>
                    </a:ext>
                  </a:extLst>
                </a:gridCol>
                <a:gridCol w="1031060">
                  <a:extLst>
                    <a:ext uri="{9D8B030D-6E8A-4147-A177-3AD203B41FA5}">
                      <a16:colId xmlns:a16="http://schemas.microsoft.com/office/drawing/2014/main" val="236839890"/>
                    </a:ext>
                  </a:extLst>
                </a:gridCol>
                <a:gridCol w="1031060">
                  <a:extLst>
                    <a:ext uri="{9D8B030D-6E8A-4147-A177-3AD203B41FA5}">
                      <a16:colId xmlns:a16="http://schemas.microsoft.com/office/drawing/2014/main" val="4268637752"/>
                    </a:ext>
                  </a:extLst>
                </a:gridCol>
              </a:tblGrid>
              <a:tr h="213053">
                <a:tc gridSpan="8"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단위</a:t>
                      </a:r>
                      <a:r>
                        <a:rPr lang="en-US" altLang="ko-KR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명</a:t>
                      </a:r>
                      <a:r>
                        <a:rPr lang="en-US" altLang="ko-KR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0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8975220"/>
                  </a:ext>
                </a:extLst>
              </a:tr>
              <a:tr h="2986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 수 예측</a:t>
                      </a:r>
                    </a:p>
                  </a:txBody>
                  <a:tcPr marL="82273" marR="82273" marT="41136" marB="4113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2025</a:t>
                      </a: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2026</a:t>
                      </a: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2027</a:t>
                      </a: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2028</a:t>
                      </a: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2029</a:t>
                      </a: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2030</a:t>
                      </a: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2031</a:t>
                      </a: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10371"/>
                  </a:ext>
                </a:extLst>
              </a:tr>
              <a:tr h="29869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시 또는 군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4,268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4,020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3,703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3,350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3,091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2,867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2,777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724382"/>
                  </a:ext>
                </a:extLst>
              </a:tr>
              <a:tr h="29869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읍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면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동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424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390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371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326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289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269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266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6029414"/>
                  </a:ext>
                </a:extLst>
              </a:tr>
              <a:tr h="260531">
                <a:tc gridSpan="8"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출처</a:t>
                      </a: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900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행안부</a:t>
                      </a: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주민등록 인구통계 기준</a:t>
                      </a: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('25.00)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73" marR="82273" marT="41136" marB="41136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58645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C019D35D-1D56-9CFE-1DD6-F02A89824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84861"/>
              </p:ext>
            </p:extLst>
          </p:nvPr>
        </p:nvGraphicFramePr>
        <p:xfrm>
          <a:off x="530923" y="2996342"/>
          <a:ext cx="8850846" cy="1369626"/>
        </p:xfrm>
        <a:graphic>
          <a:graphicData uri="http://schemas.openxmlformats.org/drawingml/2006/table">
            <a:tbl>
              <a:tblPr/>
              <a:tblGrid>
                <a:gridCol w="1647615">
                  <a:extLst>
                    <a:ext uri="{9D8B030D-6E8A-4147-A177-3AD203B41FA5}">
                      <a16:colId xmlns:a16="http://schemas.microsoft.com/office/drawing/2014/main" val="3270612736"/>
                    </a:ext>
                  </a:extLst>
                </a:gridCol>
                <a:gridCol w="919328">
                  <a:extLst>
                    <a:ext uri="{9D8B030D-6E8A-4147-A177-3AD203B41FA5}">
                      <a16:colId xmlns:a16="http://schemas.microsoft.com/office/drawing/2014/main" val="3025394782"/>
                    </a:ext>
                  </a:extLst>
                </a:gridCol>
                <a:gridCol w="785340">
                  <a:extLst>
                    <a:ext uri="{9D8B030D-6E8A-4147-A177-3AD203B41FA5}">
                      <a16:colId xmlns:a16="http://schemas.microsoft.com/office/drawing/2014/main" val="3491814326"/>
                    </a:ext>
                  </a:extLst>
                </a:gridCol>
                <a:gridCol w="785340">
                  <a:extLst>
                    <a:ext uri="{9D8B030D-6E8A-4147-A177-3AD203B41FA5}">
                      <a16:colId xmlns:a16="http://schemas.microsoft.com/office/drawing/2014/main" val="2013685068"/>
                    </a:ext>
                  </a:extLst>
                </a:gridCol>
                <a:gridCol w="785340">
                  <a:extLst>
                    <a:ext uri="{9D8B030D-6E8A-4147-A177-3AD203B41FA5}">
                      <a16:colId xmlns:a16="http://schemas.microsoft.com/office/drawing/2014/main" val="732296888"/>
                    </a:ext>
                  </a:extLst>
                </a:gridCol>
                <a:gridCol w="785340">
                  <a:extLst>
                    <a:ext uri="{9D8B030D-6E8A-4147-A177-3AD203B41FA5}">
                      <a16:colId xmlns:a16="http://schemas.microsoft.com/office/drawing/2014/main" val="2480824507"/>
                    </a:ext>
                  </a:extLst>
                </a:gridCol>
                <a:gridCol w="785340">
                  <a:extLst>
                    <a:ext uri="{9D8B030D-6E8A-4147-A177-3AD203B41FA5}">
                      <a16:colId xmlns:a16="http://schemas.microsoft.com/office/drawing/2014/main" val="42645951"/>
                    </a:ext>
                  </a:extLst>
                </a:gridCol>
                <a:gridCol w="785340">
                  <a:extLst>
                    <a:ext uri="{9D8B030D-6E8A-4147-A177-3AD203B41FA5}">
                      <a16:colId xmlns:a16="http://schemas.microsoft.com/office/drawing/2014/main" val="2806565490"/>
                    </a:ext>
                  </a:extLst>
                </a:gridCol>
                <a:gridCol w="785340">
                  <a:extLst>
                    <a:ext uri="{9D8B030D-6E8A-4147-A177-3AD203B41FA5}">
                      <a16:colId xmlns:a16="http://schemas.microsoft.com/office/drawing/2014/main" val="2446991991"/>
                    </a:ext>
                  </a:extLst>
                </a:gridCol>
                <a:gridCol w="786523">
                  <a:extLst>
                    <a:ext uri="{9D8B030D-6E8A-4147-A177-3AD203B41FA5}">
                      <a16:colId xmlns:a16="http://schemas.microsoft.com/office/drawing/2014/main" val="984949825"/>
                    </a:ext>
                  </a:extLst>
                </a:gridCol>
              </a:tblGrid>
              <a:tr h="213036">
                <a:tc gridSpan="10"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700" b="1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단위</a:t>
                      </a:r>
                      <a:r>
                        <a:rPr lang="en-US" altLang="ko-KR" sz="700" b="1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명</a:t>
                      </a:r>
                      <a:r>
                        <a:rPr lang="en-US" altLang="ko-KR" sz="700" b="1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287417"/>
                  </a:ext>
                </a:extLst>
              </a:tr>
              <a:tr h="29867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 수 예측</a:t>
                      </a:r>
                      <a:endParaRPr lang="ko-KR" altLang="en-US" sz="10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2025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2026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2027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2028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2029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2030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2031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2032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2033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7446"/>
                  </a:ext>
                </a:extLst>
              </a:tr>
              <a:tr h="29867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시 또는 군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2,835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2,632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2,569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2,409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2,331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2,169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1,859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1,689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1,534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2892875"/>
                  </a:ext>
                </a:extLst>
              </a:tr>
              <a:tr h="29867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구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읍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면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동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334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301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270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236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234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223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188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156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148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9707035"/>
                  </a:ext>
                </a:extLst>
              </a:tr>
              <a:tr h="260510">
                <a:tc gridSpan="10"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출처</a:t>
                      </a: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900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행안부</a:t>
                      </a: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주민등록 인구통계 기준</a:t>
                      </a: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('25.00)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519187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3B003B58-6192-3075-92D6-4A2C5000E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708789"/>
              </p:ext>
            </p:extLst>
          </p:nvPr>
        </p:nvGraphicFramePr>
        <p:xfrm>
          <a:off x="523875" y="4564643"/>
          <a:ext cx="8858253" cy="1369626"/>
        </p:xfrm>
        <a:graphic>
          <a:graphicData uri="http://schemas.openxmlformats.org/drawingml/2006/table">
            <a:tbl>
              <a:tblPr/>
              <a:tblGrid>
                <a:gridCol w="1640110">
                  <a:extLst>
                    <a:ext uri="{9D8B030D-6E8A-4147-A177-3AD203B41FA5}">
                      <a16:colId xmlns:a16="http://schemas.microsoft.com/office/drawing/2014/main" val="848403394"/>
                    </a:ext>
                  </a:extLst>
                </a:gridCol>
                <a:gridCol w="802108">
                  <a:extLst>
                    <a:ext uri="{9D8B030D-6E8A-4147-A177-3AD203B41FA5}">
                      <a16:colId xmlns:a16="http://schemas.microsoft.com/office/drawing/2014/main" val="432993758"/>
                    </a:ext>
                  </a:extLst>
                </a:gridCol>
                <a:gridCol w="802108">
                  <a:extLst>
                    <a:ext uri="{9D8B030D-6E8A-4147-A177-3AD203B41FA5}">
                      <a16:colId xmlns:a16="http://schemas.microsoft.com/office/drawing/2014/main" val="4059128561"/>
                    </a:ext>
                  </a:extLst>
                </a:gridCol>
                <a:gridCol w="802108">
                  <a:extLst>
                    <a:ext uri="{9D8B030D-6E8A-4147-A177-3AD203B41FA5}">
                      <a16:colId xmlns:a16="http://schemas.microsoft.com/office/drawing/2014/main" val="2929420473"/>
                    </a:ext>
                  </a:extLst>
                </a:gridCol>
                <a:gridCol w="802108">
                  <a:extLst>
                    <a:ext uri="{9D8B030D-6E8A-4147-A177-3AD203B41FA5}">
                      <a16:colId xmlns:a16="http://schemas.microsoft.com/office/drawing/2014/main" val="2719083983"/>
                    </a:ext>
                  </a:extLst>
                </a:gridCol>
                <a:gridCol w="802108">
                  <a:extLst>
                    <a:ext uri="{9D8B030D-6E8A-4147-A177-3AD203B41FA5}">
                      <a16:colId xmlns:a16="http://schemas.microsoft.com/office/drawing/2014/main" val="1092369888"/>
                    </a:ext>
                  </a:extLst>
                </a:gridCol>
                <a:gridCol w="802108">
                  <a:extLst>
                    <a:ext uri="{9D8B030D-6E8A-4147-A177-3AD203B41FA5}">
                      <a16:colId xmlns:a16="http://schemas.microsoft.com/office/drawing/2014/main" val="1889479345"/>
                    </a:ext>
                  </a:extLst>
                </a:gridCol>
                <a:gridCol w="802108">
                  <a:extLst>
                    <a:ext uri="{9D8B030D-6E8A-4147-A177-3AD203B41FA5}">
                      <a16:colId xmlns:a16="http://schemas.microsoft.com/office/drawing/2014/main" val="3434194736"/>
                    </a:ext>
                  </a:extLst>
                </a:gridCol>
                <a:gridCol w="802108">
                  <a:extLst>
                    <a:ext uri="{9D8B030D-6E8A-4147-A177-3AD203B41FA5}">
                      <a16:colId xmlns:a16="http://schemas.microsoft.com/office/drawing/2014/main" val="1921923938"/>
                    </a:ext>
                  </a:extLst>
                </a:gridCol>
                <a:gridCol w="801279">
                  <a:extLst>
                    <a:ext uri="{9D8B030D-6E8A-4147-A177-3AD203B41FA5}">
                      <a16:colId xmlns:a16="http://schemas.microsoft.com/office/drawing/2014/main" val="1404524675"/>
                    </a:ext>
                  </a:extLst>
                </a:gridCol>
              </a:tblGrid>
              <a:tr h="213036">
                <a:tc gridSpan="10"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단위</a:t>
                      </a:r>
                      <a:r>
                        <a:rPr lang="en-US" altLang="ko-KR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명</a:t>
                      </a:r>
                      <a:r>
                        <a:rPr lang="en-US" altLang="ko-KR" sz="700" b="1" kern="0" spc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0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2784640"/>
                  </a:ext>
                </a:extLst>
              </a:tr>
              <a:tr h="29867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 수 예측</a:t>
                      </a:r>
                      <a:endParaRPr lang="ko-KR" altLang="en-US" sz="10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2025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2026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2027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2028</a:t>
                      </a:r>
                      <a:endParaRPr lang="en-US" sz="900" b="0" i="1" kern="0" spc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2029</a:t>
                      </a:r>
                      <a:endParaRPr lang="en-US" sz="900" b="0" i="1" kern="0" spc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2030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2031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2032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100" b="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2033</a:t>
                      </a:r>
                      <a:endParaRPr lang="en-US" sz="900" b="0" i="1" kern="0" spc="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263810"/>
                  </a:ext>
                </a:extLst>
              </a:tr>
              <a:tr h="29867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시 또는 군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2,893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2,790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2,699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2,835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2,632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2,569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2,409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2,331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2,169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6150738"/>
                  </a:ext>
                </a:extLst>
              </a:tr>
              <a:tr h="29867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구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읍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면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동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330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308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311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334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301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270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236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234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223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6729132"/>
                  </a:ext>
                </a:extLst>
              </a:tr>
              <a:tr h="260510">
                <a:tc gridSpan="10"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출처</a:t>
                      </a: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900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행안부</a:t>
                      </a: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주민등록 인구통계 기준</a:t>
                      </a:r>
                      <a:r>
                        <a:rPr lang="en-US" altLang="ko-KR" sz="9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('25.00)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82266" marR="82266" marT="41133" marB="41133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28615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067C2D79-1474-1235-3537-DFE11743C6A0}"/>
              </a:ext>
            </a:extLst>
          </p:cNvPr>
          <p:cNvSpPr txBox="1"/>
          <p:nvPr/>
        </p:nvSpPr>
        <p:spPr>
          <a:xfrm>
            <a:off x="472530" y="1097544"/>
            <a:ext cx="8952453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80000"/>
              </a:lnSpc>
              <a:buNone/>
            </a:pP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 (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예시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1)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초등학생 학령인구 분석</a:t>
            </a:r>
          </a:p>
          <a:p>
            <a:pPr marL="298450" marR="0" indent="-298450" algn="just" fontAlgn="base" latinLnBrk="1"/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: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초등학생 학령인구는 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'25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(424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부터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'31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(266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까지 지속적으로 감소할 것으로 예측됨 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(※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단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지역 내 인구이동 및 공동주택 개발현황 </a:t>
            </a:r>
            <a:r>
              <a:rPr lang="ko-KR" altLang="en-US" sz="1100" i="1" kern="0" spc="0" dirty="0" err="1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미반영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1100" kern="0" spc="0" dirty="0">
              <a:solidFill>
                <a:srgbClr val="000000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767062-A381-110C-FAC9-CCCCF53EF0E5}"/>
              </a:ext>
            </a:extLst>
          </p:cNvPr>
          <p:cNvSpPr txBox="1"/>
          <p:nvPr/>
        </p:nvSpPr>
        <p:spPr>
          <a:xfrm>
            <a:off x="472530" y="2780899"/>
            <a:ext cx="943347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 latinLnBrk="1"/>
            <a:r>
              <a:rPr lang="en-US" altLang="ko-KR" sz="1100" i="1" kern="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 (</a:t>
            </a:r>
            <a:r>
              <a:rPr lang="ko-KR" altLang="en-US" sz="1100" i="1" kern="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예시</a:t>
            </a:r>
            <a:r>
              <a:rPr lang="en-US" altLang="ko-KR" sz="1100" i="1" kern="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2) </a:t>
            </a:r>
            <a:r>
              <a:rPr lang="ko-KR" altLang="en-US" sz="1100" b="1" i="1" kern="0" spc="0" dirty="0">
                <a:solidFill>
                  <a:srgbClr val="0000FF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중학생 학령인구 분석</a:t>
            </a:r>
            <a:endParaRPr lang="ko-KR" altLang="en-US" sz="1100" i="1" kern="0" spc="0" dirty="0">
              <a:solidFill>
                <a:srgbClr val="0000FF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298450" marR="0" indent="-298450" algn="just" fontAlgn="base" latinLnBrk="1"/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: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중학생 학령인구는 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'25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(334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부터 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'32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(156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까지 지속적으로 감소할 것으로 예측됨 </a:t>
            </a:r>
            <a:endParaRPr lang="ko-KR" altLang="en-US" sz="11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0CD7B4-A180-6A19-9871-B22714E9FEEF}"/>
              </a:ext>
            </a:extLst>
          </p:cNvPr>
          <p:cNvSpPr txBox="1"/>
          <p:nvPr/>
        </p:nvSpPr>
        <p:spPr>
          <a:xfrm>
            <a:off x="523875" y="4349199"/>
            <a:ext cx="89011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 latinLnBrk="1"/>
            <a:r>
              <a:rPr lang="en-US" altLang="ko-KR" sz="1100" i="1" kern="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 (</a:t>
            </a:r>
            <a:r>
              <a:rPr lang="ko-KR" altLang="en-US" sz="1100" i="1" kern="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예시</a:t>
            </a:r>
            <a:r>
              <a:rPr lang="en-US" altLang="ko-KR" sz="1100" i="1" kern="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3)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고등학생 학령인구 분석</a:t>
            </a:r>
          </a:p>
          <a:p>
            <a:pPr marL="298450" marR="0" indent="-298450" algn="just" fontAlgn="base" latinLnBrk="1"/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: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고등학생 학령인구는 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'25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(330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부터 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'32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(234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까지 지속적으로 감소할 것으로 예측됨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(※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단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지역 내 인구이동 및 공동주택 개발현황 </a:t>
            </a:r>
            <a:r>
              <a:rPr lang="ko-KR" altLang="en-US" sz="1100" i="1" kern="0" spc="0" dirty="0" err="1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미반영</a:t>
            </a:r>
            <a:r>
              <a:rPr lang="en-US" altLang="ko-KR" sz="1100" i="1" kern="0" spc="0" dirty="0"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11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0" name="말풍선: 모서리가 둥근 사각형 19">
            <a:extLst>
              <a:ext uri="{FF2B5EF4-FFF2-40B4-BE49-F238E27FC236}">
                <a16:creationId xmlns:a16="http://schemas.microsoft.com/office/drawing/2014/main" id="{BC2775D8-228E-0E53-7504-D7EE32D0BC5A}"/>
              </a:ext>
            </a:extLst>
          </p:cNvPr>
          <p:cNvSpPr/>
          <p:nvPr/>
        </p:nvSpPr>
        <p:spPr>
          <a:xfrm>
            <a:off x="3314687" y="401452"/>
            <a:ext cx="4993972" cy="750508"/>
          </a:xfrm>
          <a:prstGeom prst="wedgeRoundRectCallout">
            <a:avLst>
              <a:gd name="adj1" fmla="val -58897"/>
              <a:gd name="adj2" fmla="val 33788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초등학교의 경우 해당학교가 포함된 시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‧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도 및 읍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면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동을 확인하여 작성 필요</a:t>
            </a:r>
          </a:p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중학교의 경우 해당학교가 포함된 시 또는 군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‧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구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‧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읍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‧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면을 확인하여 작성 필요</a:t>
            </a:r>
          </a:p>
          <a:p>
            <a:pPr marL="84138" indent="-84138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고등학교의 경우 해당학교가 포함된 시 또는 군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‧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구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‧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읍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‧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면을 확인하여 작성 필요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비평준화 고등학교의 경우 학교가 포함 지역의 학생 수 검토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D3EE9-8892-C179-82A1-309C6978B428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1822448-92B8-4132-C328-43CF2B1D55B4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7441BFCE-2F6E-0B8C-DAEA-AC0F6E33D517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AD3FF23C-40C2-A3A4-048B-8E08C10F16E0}"/>
              </a:ext>
            </a:extLst>
          </p:cNvPr>
          <p:cNvSpPr/>
          <p:nvPr/>
        </p:nvSpPr>
        <p:spPr>
          <a:xfrm>
            <a:off x="523875" y="6068189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1A7CBA66-F485-245A-670E-8CBDF96BF60E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D768F817-6B8C-0B20-9C0D-B03085C532C3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21AA74CD-29C6-CFD6-41C6-5C1BC9B18AA4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CF515870-74FB-5A5C-6BA8-7FD3512A581C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B487EAF3-2746-59EA-88BA-87FC02492962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E94EDB4F-0B7B-7B7A-57D3-7C2868BE2ABB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54581CED-AA55-A997-5C4A-6AC04CC11E1E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798EDFE9-F95A-FED4-52B6-4E71EDAE59A7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50CC3AFD-22DA-6461-544A-3CF966CD3352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43B3AC87-F2CF-47A2-132C-DD1443F35B07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F241D288-C4B9-12EC-7ADE-B1DAB37796C0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533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DFF8E-A243-8963-B8DB-8CAA5BCA9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BD594FD-8BC9-B063-AE87-4961359B0B60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5CA9F1D-4326-85AA-A8EB-828589776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12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339DCA-C0EE-BCB1-BCE8-AB5F3ECB48F9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 및 </a:t>
            </a:r>
            <a:r>
              <a:rPr lang="ko-KR" altLang="en-US" sz="1200" kern="0" dirty="0" err="1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B01B06-B2CE-A7F3-5C0B-E45A9A999D34}"/>
              </a:ext>
            </a:extLst>
          </p:cNvPr>
          <p:cNvSpPr txBox="1"/>
          <p:nvPr/>
        </p:nvSpPr>
        <p:spPr>
          <a:xfrm>
            <a:off x="381618" y="318970"/>
            <a:ext cx="233634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1.2. </a:t>
            </a:r>
            <a:r>
              <a:rPr lang="ko-KR" altLang="en-US" sz="2180" b="1" dirty="0" err="1"/>
              <a:t>학생배치검토</a:t>
            </a:r>
            <a:endParaRPr lang="ko-KR" altLang="en-US" sz="2180" b="1" dirty="0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812AB172-36DC-A9C9-0536-2CBE02222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099" y="881713"/>
            <a:ext cx="4175154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관련 부서 검토의견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2D1AFF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2D1AFF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 담당 부서</a:t>
            </a:r>
            <a:r>
              <a:rPr lang="en-US" altLang="ko-KR" sz="1100" i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2D1AFF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DA55C74-F9DF-3531-C8B4-5CF18BBFA7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33428"/>
              </p:ext>
            </p:extLst>
          </p:nvPr>
        </p:nvGraphicFramePr>
        <p:xfrm>
          <a:off x="531271" y="1184375"/>
          <a:ext cx="8850854" cy="2527692"/>
        </p:xfrm>
        <a:graphic>
          <a:graphicData uri="http://schemas.openxmlformats.org/drawingml/2006/table">
            <a:tbl>
              <a:tblPr/>
              <a:tblGrid>
                <a:gridCol w="8850854">
                  <a:extLst>
                    <a:ext uri="{9D8B030D-6E8A-4147-A177-3AD203B41FA5}">
                      <a16:colId xmlns:a16="http://schemas.microsoft.com/office/drawing/2014/main" val="511737359"/>
                    </a:ext>
                  </a:extLst>
                </a:gridCol>
              </a:tblGrid>
              <a:tr h="2527692">
                <a:tc>
                  <a:txBody>
                    <a:bodyPr/>
                    <a:lstStyle/>
                    <a:p>
                      <a:pPr marL="293370" marR="0" indent="-29337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학급 규모에 관한 검토의견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확대 및 축소 관련 의견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lvl="0" indent="0" algn="l" fontAlgn="base" latinLnBrk="0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학생배치계획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관련 검토의견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유발 학생 수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학생발생률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lvl="0" indent="0" algn="l" fontAlgn="base" latinLnBrk="0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공동주택 개발 사업 및 학령인구 증감 관련 의견 등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lvl="0" indent="0" algn="l" fontAlgn="base" latinLnBrk="0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학교의 지속가능성에 관한 검토의견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293370" marR="0" indent="-29337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지속적인 학생 수 감소지역을 경우 향후 학생 수를 반영한 학교시설 종합활용계획 검토 필요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8006" marR="58006" marT="16037" marB="1603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64263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4492EE5-AB34-308E-09B4-5FB7C2CDE03C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E43BF2B-C538-35C1-03A4-D5E47A3C415C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2D5A12E-D270-CC8D-1849-1EAAAF7AB1E6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2C109689-8E94-506F-6286-B4CB7E10B841}"/>
              </a:ext>
            </a:extLst>
          </p:cNvPr>
          <p:cNvSpPr/>
          <p:nvPr/>
        </p:nvSpPr>
        <p:spPr>
          <a:xfrm>
            <a:off x="523875" y="6068189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3696353-4FED-DCDA-C6D0-6C4FD7758A2D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87C952B3-63DA-52BB-2E33-7A0718BAD3E4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D261EC8B-CB33-1B47-02B1-34DEFC82706C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4B81F73-124D-FC1E-440D-52D8D4B0E765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56D26BD-82F4-E374-629E-FB41C9D8D111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B250C2BF-A21F-233C-D6FC-8077C297A11E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1DDDC53B-79E6-A63F-71D8-9F428C04169C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5F89CE6-8B75-23FF-7CC9-27370DD62C65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8544D4E8-C436-BB21-5717-A3E6B3616F05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F2DE2E4B-9D6B-C473-EB33-E85061C3F90A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FCD93D83-D9C2-7CDE-EF55-3045D82598ED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676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D752-EEF5-4D4F-D2B7-602FCF45C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B92DF66-06B6-CF02-E73F-ABC0D598BA9C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F3F57F0-BC22-6376-73EE-C5F5C3157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13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FB9F25-30DC-5E58-68E0-65EB9D4CCC75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사업비 및 사업기간</a:t>
            </a:r>
            <a:r>
              <a:rPr lang="en-US" altLang="ko-KR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발주계획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556857-0F3E-7198-F1C5-9EC75287C54A}"/>
              </a:ext>
            </a:extLst>
          </p:cNvPr>
          <p:cNvSpPr txBox="1"/>
          <p:nvPr/>
        </p:nvSpPr>
        <p:spPr>
          <a:xfrm>
            <a:off x="381618" y="318970"/>
            <a:ext cx="2119943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2.1. </a:t>
            </a:r>
            <a:r>
              <a:rPr lang="ko-KR" altLang="en-US" sz="2180" b="1" dirty="0"/>
              <a:t>사업비 산정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61164A45-94B0-2D90-753F-1EB3ADF5C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980883"/>
              </p:ext>
            </p:extLst>
          </p:nvPr>
        </p:nvGraphicFramePr>
        <p:xfrm>
          <a:off x="531271" y="942663"/>
          <a:ext cx="8850854" cy="4975248"/>
        </p:xfrm>
        <a:graphic>
          <a:graphicData uri="http://schemas.openxmlformats.org/drawingml/2006/table">
            <a:tbl>
              <a:tblPr/>
              <a:tblGrid>
                <a:gridCol w="729844">
                  <a:extLst>
                    <a:ext uri="{9D8B030D-6E8A-4147-A177-3AD203B41FA5}">
                      <a16:colId xmlns:a16="http://schemas.microsoft.com/office/drawing/2014/main" val="2486892564"/>
                    </a:ext>
                  </a:extLst>
                </a:gridCol>
                <a:gridCol w="190858">
                  <a:extLst>
                    <a:ext uri="{9D8B030D-6E8A-4147-A177-3AD203B41FA5}">
                      <a16:colId xmlns:a16="http://schemas.microsoft.com/office/drawing/2014/main" val="1629804481"/>
                    </a:ext>
                  </a:extLst>
                </a:gridCol>
                <a:gridCol w="1558355">
                  <a:extLst>
                    <a:ext uri="{9D8B030D-6E8A-4147-A177-3AD203B41FA5}">
                      <a16:colId xmlns:a16="http://schemas.microsoft.com/office/drawing/2014/main" val="2644687509"/>
                    </a:ext>
                  </a:extLst>
                </a:gridCol>
                <a:gridCol w="1367708">
                  <a:extLst>
                    <a:ext uri="{9D8B030D-6E8A-4147-A177-3AD203B41FA5}">
                      <a16:colId xmlns:a16="http://schemas.microsoft.com/office/drawing/2014/main" val="3470014817"/>
                    </a:ext>
                  </a:extLst>
                </a:gridCol>
                <a:gridCol w="5004089">
                  <a:extLst>
                    <a:ext uri="{9D8B030D-6E8A-4147-A177-3AD203B41FA5}">
                      <a16:colId xmlns:a16="http://schemas.microsoft.com/office/drawing/2014/main" val="162648768"/>
                    </a:ext>
                  </a:extLst>
                </a:gridCol>
              </a:tblGrid>
              <a:tr h="21632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대분류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소분류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금액</a:t>
                      </a:r>
                      <a:r>
                        <a:rPr lang="en-US" altLang="ko-KR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백만원</a:t>
                      </a:r>
                      <a:r>
                        <a:rPr lang="en-US" altLang="ko-KR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1" kern="0" spc="-1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산 출 내 역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025805"/>
                  </a:ext>
                </a:extLst>
              </a:tr>
              <a:tr h="220889"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  ① </a:t>
                      </a:r>
                      <a:r>
                        <a:rPr lang="ko-KR" altLang="en-US" sz="1100" b="0" kern="0" spc="-7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용지비</a:t>
                      </a:r>
                      <a:endParaRPr lang="ko-KR" altLang="en-US" sz="1100" b="0" kern="0" spc="-7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9492" marR="18917" marT="18917" marB="9425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매입 또는 보상 비용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감정 가격 등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실제 비용 수반되는 경우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672314"/>
                  </a:ext>
                </a:extLst>
              </a:tr>
              <a:tr h="204381">
                <a:tc rowSpan="5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② 공사비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9492" marR="18917" marT="18917" marB="9425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부지조성공사비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i="1" kern="0" spc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238393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건축공사비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신축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증축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공사비 작성 시  교육부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교육청  시설  단가  및  유사 사례  단가 등  제시  필요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337072"/>
                  </a:ext>
                </a:extLst>
              </a:tr>
              <a:tr h="203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기존시설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철거비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8626374"/>
                  </a:ext>
                </a:extLst>
              </a:tr>
              <a:tr h="203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기타공사비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761853"/>
                  </a:ext>
                </a:extLst>
              </a:tr>
              <a:tr h="203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소 계</a:t>
                      </a:r>
                      <a:endParaRPr lang="ko-KR" altLang="en-US" sz="1000" b="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015692"/>
                  </a:ext>
                </a:extLst>
              </a:tr>
              <a:tr h="204381">
                <a:tc rowSpan="15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③ 부대비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9492" marR="18917" marT="18917" marB="9425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설계공모비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423800"/>
                  </a:ext>
                </a:extLst>
              </a:tr>
              <a:tr h="203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설계용역비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]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종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]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급 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0.00%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인증가산요율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00.00%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특수요인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리모델링 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1.5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]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161106"/>
                  </a:ext>
                </a:extLst>
              </a:tr>
              <a:tr h="203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내진보강 설계용역비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해당 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617472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설계의도구현관련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공공건축 설계의도 구현 업무수행지침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195732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감리 및 건설사업관리 관련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건설사업관리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상주감리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비상주감리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424072"/>
                  </a:ext>
                </a:extLst>
              </a:tr>
              <a:tr h="203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인증 수수료 관련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318204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latinLnBrk="1"/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제로에너지건축물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제로에너지건축물  인증  기준  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조  및  별표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1340308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녹색건축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녹색건축  인증 기준  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8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조  및  별표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12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335352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BF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인증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장애물  없는  생활환경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(BF) 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인증심사기준  및  수수료기준 등 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조 및 별표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8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440646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초고속정보통신건축물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지능형건축물 인증 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641760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평가 및 조사 관련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경계</a:t>
                      </a:r>
                      <a:r>
                        <a:rPr lang="en-US" altLang="ko-KR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·</a:t>
                      </a:r>
                      <a:r>
                        <a:rPr lang="ko-KR" altLang="en-US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현황측량 </a:t>
                      </a:r>
                      <a:r>
                        <a:rPr lang="en-US" altLang="ko-KR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지반조사 </a:t>
                      </a:r>
                      <a:r>
                        <a:rPr lang="en-US" altLang="ko-KR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문화재조사 </a:t>
                      </a:r>
                      <a:r>
                        <a:rPr lang="en-US" altLang="ko-KR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000" kern="0" spc="-7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설계적정성검토</a:t>
                      </a:r>
                      <a:r>
                        <a:rPr lang="ko-KR" altLang="en-US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</a:t>
                      </a:r>
                      <a:r>
                        <a:rPr lang="en-US" altLang="ko-KR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 </a:t>
                      </a:r>
                      <a:r>
                        <a:rPr lang="ko-KR" altLang="en-US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기타</a:t>
                      </a:r>
                      <a:r>
                        <a:rPr lang="en-US" altLang="ko-KR" sz="100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          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170797"/>
                  </a:ext>
                </a:extLst>
              </a:tr>
              <a:tr h="203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설계의 경제성 등 검토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(VE)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관련 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kern="0" spc="-7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098175"/>
                  </a:ext>
                </a:extLst>
              </a:tr>
              <a:tr h="203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임시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교실비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해당 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17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507678"/>
                  </a:ext>
                </a:extLst>
              </a:tr>
              <a:tr h="2043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기타 </a:t>
                      </a:r>
                      <a:endParaRPr lang="ko-KR" altLang="en-US" sz="1000" spc="0" dirty="0"/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i="1" kern="0" spc="-1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000" i="1" kern="0" spc="-1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집기</a:t>
                      </a:r>
                      <a:r>
                        <a:rPr lang="en-US" altLang="ko-KR" sz="1000" i="1" kern="0" spc="-1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i="1" kern="0" spc="-1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비품 구입비용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854574"/>
                  </a:ext>
                </a:extLst>
              </a:tr>
              <a:tr h="2208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소 계</a:t>
                      </a:r>
                      <a:endParaRPr lang="ko-KR" altLang="en-US" sz="1100" b="0" dirty="0"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b="1" kern="0" spc="-7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b="1" kern="0" spc="-17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273932"/>
                  </a:ext>
                </a:extLst>
              </a:tr>
              <a:tr h="220889"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 ④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예비비</a:t>
                      </a:r>
                    </a:p>
                  </a:txBody>
                  <a:tcPr marL="9492" marR="18917" marT="18917" marB="9425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b="1" kern="0" spc="-17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450274"/>
                  </a:ext>
                </a:extLst>
              </a:tr>
              <a:tr h="220889"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 ⑤ </a:t>
                      </a:r>
                      <a:r>
                        <a:rPr lang="ko-KR" altLang="en-US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총사업비</a:t>
                      </a:r>
                    </a:p>
                  </a:txBody>
                  <a:tcPr marL="9492" marR="18917" marT="18917" marB="9425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5400" marR="38100" indent="0" algn="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b="1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① </a:t>
                      </a:r>
                      <a:r>
                        <a:rPr lang="en-US" altLang="ko-KR" sz="1100" kern="0" spc="-1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+ 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② </a:t>
                      </a:r>
                      <a:r>
                        <a:rPr lang="ko-KR" altLang="en-US" sz="1100" kern="0" spc="-1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</a:t>
                      </a:r>
                      <a:r>
                        <a:rPr lang="en-US" altLang="ko-KR" sz="1100" kern="0" spc="-1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+ 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③</a:t>
                      </a:r>
                      <a:r>
                        <a:rPr lang="ko-KR" altLang="en-US" sz="1100" kern="0" spc="-1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 </a:t>
                      </a:r>
                      <a:r>
                        <a:rPr lang="en-US" altLang="ko-KR" sz="1100" kern="0" spc="-1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+ 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④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9492" marR="18917" marT="18917" marB="942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7863957"/>
                  </a:ext>
                </a:extLst>
              </a:tr>
            </a:tbl>
          </a:graphicData>
        </a:graphic>
      </p:graphicFrame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3FE6E0CD-56F3-8572-56AC-DB2BEC442B08}"/>
              </a:ext>
            </a:extLst>
          </p:cNvPr>
          <p:cNvSpPr/>
          <p:nvPr/>
        </p:nvSpPr>
        <p:spPr>
          <a:xfrm>
            <a:off x="2594488" y="370199"/>
            <a:ext cx="2358512" cy="410535"/>
          </a:xfrm>
          <a:prstGeom prst="wedgeRoundRectCallout">
            <a:avLst>
              <a:gd name="adj1" fmla="val -55571"/>
              <a:gd name="adj2" fmla="val 11476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아래 항목 중 </a:t>
            </a:r>
            <a:r>
              <a:rPr lang="ko-KR" altLang="en-US" sz="1100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미해당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항목은 표에서 삭제 및 산출내역서와 일치하게 작성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4C0B8D-028F-A635-C15B-A69FBA7DD024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DC7C9E0F-858C-0DC1-27EF-DAE2281E5106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22D19DB-F41B-0A0E-9834-A6868730A68F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564339B7-C1C5-FC53-481C-BB28EBB35DF6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CA1A86F6-8688-4042-224C-23004688D375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BE1C570-F21B-0079-92FF-DD9FB2679CD0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사업비 산정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DC98F72-13B3-6854-3730-FFA7C613D2CB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0EBA636-4F5B-5985-1C95-5B28B771DAC6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D936D720-8CA0-446A-EC47-4C5477D3943D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A1A95B8-A1FA-DBF9-62E6-048B58D0BAFE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CDC12A10-7486-A548-5265-6C16A952970C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597921BD-149A-F8F1-4EEE-457D503068A0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C9FF678-8B45-2CCF-56B9-4FD2EE23E2C6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721B9AA1-6BBA-D83E-FA1C-B1CE8074CAD3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08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95427-5CEE-88CA-6630-C9D608FB9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3D8154C5-5953-7580-D032-722B448CDEAF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DE1AAE5-7936-0514-D188-3C8E6660B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14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D28BAD-12FC-0CC1-45BA-01BE082816FF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사업비 및 사업기간</a:t>
            </a:r>
            <a:r>
              <a:rPr lang="en-US" altLang="ko-KR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발주계획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B4CD0B-5D56-A9EC-41D2-5780C0170A4C}"/>
              </a:ext>
            </a:extLst>
          </p:cNvPr>
          <p:cNvSpPr txBox="1"/>
          <p:nvPr/>
        </p:nvSpPr>
        <p:spPr>
          <a:xfrm>
            <a:off x="381618" y="318970"/>
            <a:ext cx="446353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2.2 </a:t>
            </a:r>
            <a:r>
              <a:rPr lang="ko-KR" altLang="en-US" sz="2180" b="1" dirty="0"/>
              <a:t>사업기간 산정 및 발주방식 결정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E33BED8-98A7-2E15-A7EB-7A50800DE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93" y="881713"/>
            <a:ext cx="4175154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사업기간 산정 </a:t>
            </a:r>
            <a:endParaRPr kumimoji="0" lang="en-US" altLang="ko-KR" sz="1300" i="1" u="none" strike="noStrike" cap="none" normalizeH="0" baseline="0" dirty="0">
              <a:ln>
                <a:noFill/>
              </a:ln>
              <a:solidFill>
                <a:srgbClr val="2D1AFF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0B4ED294-89BD-EEC9-F4A7-F2BD898989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102660"/>
              </p:ext>
            </p:extLst>
          </p:nvPr>
        </p:nvGraphicFramePr>
        <p:xfrm>
          <a:off x="523875" y="1169804"/>
          <a:ext cx="8858251" cy="4743635"/>
        </p:xfrm>
        <a:graphic>
          <a:graphicData uri="http://schemas.openxmlformats.org/drawingml/2006/table">
            <a:tbl>
              <a:tblPr/>
              <a:tblGrid>
                <a:gridCol w="2365696">
                  <a:extLst>
                    <a:ext uri="{9D8B030D-6E8A-4147-A177-3AD203B41FA5}">
                      <a16:colId xmlns:a16="http://schemas.microsoft.com/office/drawing/2014/main" val="2773330403"/>
                    </a:ext>
                  </a:extLst>
                </a:gridCol>
                <a:gridCol w="2140375">
                  <a:extLst>
                    <a:ext uri="{9D8B030D-6E8A-4147-A177-3AD203B41FA5}">
                      <a16:colId xmlns:a16="http://schemas.microsoft.com/office/drawing/2014/main" val="4175423835"/>
                    </a:ext>
                  </a:extLst>
                </a:gridCol>
                <a:gridCol w="2176090">
                  <a:extLst>
                    <a:ext uri="{9D8B030D-6E8A-4147-A177-3AD203B41FA5}">
                      <a16:colId xmlns:a16="http://schemas.microsoft.com/office/drawing/2014/main" val="2575599805"/>
                    </a:ext>
                  </a:extLst>
                </a:gridCol>
                <a:gridCol w="2176090">
                  <a:extLst>
                    <a:ext uri="{9D8B030D-6E8A-4147-A177-3AD203B41FA5}">
                      <a16:colId xmlns:a16="http://schemas.microsoft.com/office/drawing/2014/main" val="3923868436"/>
                    </a:ext>
                  </a:extLst>
                </a:gridCol>
              </a:tblGrid>
              <a:tr h="2716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 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기 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비 고 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산출근거 및 세부일정 등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436271"/>
                  </a:ext>
                </a:extLst>
              </a:tr>
              <a:tr h="5121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사전기획기간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40404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190672"/>
                  </a:ext>
                </a:extLst>
              </a:tr>
              <a:tr h="475075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설계발주 준비기간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사전기획 적정성 검토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9429796"/>
                  </a:ext>
                </a:extLst>
              </a:tr>
              <a:tr h="475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재정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중앙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투자심사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8987074"/>
                  </a:ext>
                </a:extLst>
              </a:tr>
              <a:tr h="475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공유재산 심의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541134"/>
                  </a:ext>
                </a:extLst>
              </a:tr>
              <a:tr h="475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공공건축 심의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293960"/>
                  </a:ext>
                </a:extLst>
              </a:tr>
              <a:tr h="5121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설계기간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40404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8588769"/>
                  </a:ext>
                </a:extLst>
              </a:tr>
              <a:tr h="5121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공사기간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40404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602248"/>
                  </a:ext>
                </a:extLst>
              </a:tr>
              <a:tr h="5121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시운전기간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00.00. ~ 00.00. (00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개월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endParaRPr lang="ko-KR" altLang="en-US" sz="1100" i="1" kern="0" spc="0" dirty="0">
                        <a:solidFill>
                          <a:srgbClr val="40404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69602"/>
                  </a:ext>
                </a:extLst>
              </a:tr>
              <a:tr h="52319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기 타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※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부지 확보 등 사업 여건에 따라 별도 소요기간 기재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988" marR="78988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6161"/>
                  </a:ext>
                </a:extLst>
              </a:tr>
            </a:tbl>
          </a:graphicData>
        </a:graphic>
      </p:graphicFrame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5271218D-FF33-99D3-75CC-6DF188B902E3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5D7036D-6710-551B-6BA8-5CEC1194963E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8087514-572A-0D70-4BF8-A5B01F7ED7B4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843B283-80D3-C768-AED1-54C88D4D1864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F3BDE9A-62EC-AD7E-3CDC-607BE3A60665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발주방식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B405FA1-ACC9-7863-E5DD-1684A7A18050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B03EFD0A-66FB-368E-0339-BC989DBBFDFE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70F56AB-FD12-B7EA-EC8F-9F149B15D709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DF7ED1F-E349-4F0C-9FFF-A3E5C1E0A9D5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A0EF6C7-8A62-CBE9-05A9-6F652A42D2BC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34FE27E0-6C6B-E0DC-4147-A0C7CF323ADD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557C8320-8043-FF89-15AE-FE5A303D2F99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D517B818-3F5D-4723-1D02-7E4D5594D937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5F6A666C-4B12-C327-C2E7-598E52D0E812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8656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E0192-6237-F715-9276-C114D5A6A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A74CE1B1-8006-44FF-28F6-DF3B39F65D8A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B99FCB1-70F8-16C5-AD4C-2121ED941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15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126052-19DC-CA76-70D6-B788E5007A1D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사업비 및 사업기간</a:t>
            </a:r>
            <a:r>
              <a:rPr lang="en-US" altLang="ko-KR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발주계획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CDCA65-34DE-C940-E043-1A392483FC78}"/>
              </a:ext>
            </a:extLst>
          </p:cNvPr>
          <p:cNvSpPr txBox="1"/>
          <p:nvPr/>
        </p:nvSpPr>
        <p:spPr>
          <a:xfrm>
            <a:off x="381618" y="318970"/>
            <a:ext cx="446353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2.2 </a:t>
            </a:r>
            <a:r>
              <a:rPr lang="ko-KR" altLang="en-US" sz="2180" b="1" dirty="0"/>
              <a:t>사업기간 산정 및 발주방식 결정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5A787D9-D362-671B-7F56-272986322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93" y="881713"/>
            <a:ext cx="4175154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설계용역 발주방식 결정 등</a:t>
            </a:r>
            <a:endParaRPr kumimoji="0" lang="en-US" altLang="ko-KR" sz="1300" i="1" u="none" strike="noStrike" cap="none" normalizeH="0" baseline="0" dirty="0">
              <a:ln>
                <a:noFill/>
              </a:ln>
              <a:solidFill>
                <a:srgbClr val="2D1AFF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04F9BC29-CEC0-CEE5-5702-A6D4705B6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11348"/>
              </p:ext>
            </p:extLst>
          </p:nvPr>
        </p:nvGraphicFramePr>
        <p:xfrm>
          <a:off x="531270" y="1181101"/>
          <a:ext cx="8843457" cy="4732336"/>
        </p:xfrm>
        <a:graphic>
          <a:graphicData uri="http://schemas.openxmlformats.org/drawingml/2006/table">
            <a:tbl>
              <a:tblPr/>
              <a:tblGrid>
                <a:gridCol w="1076429">
                  <a:extLst>
                    <a:ext uri="{9D8B030D-6E8A-4147-A177-3AD203B41FA5}">
                      <a16:colId xmlns:a16="http://schemas.microsoft.com/office/drawing/2014/main" val="739116991"/>
                    </a:ext>
                  </a:extLst>
                </a:gridCol>
                <a:gridCol w="1402629">
                  <a:extLst>
                    <a:ext uri="{9D8B030D-6E8A-4147-A177-3AD203B41FA5}">
                      <a16:colId xmlns:a16="http://schemas.microsoft.com/office/drawing/2014/main" val="3334439643"/>
                    </a:ext>
                  </a:extLst>
                </a:gridCol>
                <a:gridCol w="6364399">
                  <a:extLst>
                    <a:ext uri="{9D8B030D-6E8A-4147-A177-3AD203B41FA5}">
                      <a16:colId xmlns:a16="http://schemas.microsoft.com/office/drawing/2014/main" val="261231905"/>
                    </a:ext>
                  </a:extLst>
                </a:gridCol>
              </a:tblGrid>
              <a:tr h="575112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발주방식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57190" marR="57190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형식</a:t>
                      </a: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일반 설계공모        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2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단계 설계공모       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</a:t>
                      </a:r>
                      <a:r>
                        <a:rPr lang="ko-KR" altLang="en-US" sz="1100" kern="120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√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제안공모        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제한공모</a:t>
                      </a: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간이공모               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지명공모                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기타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(BTL 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입찰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직접 계약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등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6580079"/>
                  </a:ext>
                </a:extLst>
              </a:tr>
              <a:tr h="31433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진행기관</a:t>
                      </a: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직접발주               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위탁                      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기타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조달청 등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5158067"/>
                  </a:ext>
                </a:extLst>
              </a:tr>
              <a:tr h="575112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발주방식 선택사유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57190" marR="57190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2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buNone/>
                      </a:pPr>
                      <a:endParaRPr lang="en-US" altLang="ko-KR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2293860"/>
                  </a:ext>
                </a:extLst>
              </a:tr>
              <a:tr h="575112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제안과제</a:t>
                      </a:r>
                      <a:endParaRPr lang="en-US" altLang="ko-KR" sz="1100" b="0" kern="0" spc="-3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b="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제안공모인 경우</a:t>
                      </a:r>
                      <a:r>
                        <a:rPr lang="en-US" altLang="ko-KR" sz="1100" b="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57190" marR="57190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과제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buNone/>
                      </a:pPr>
                      <a:endParaRPr lang="en-US" altLang="ko-KR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151841"/>
                  </a:ext>
                </a:extLst>
              </a:tr>
              <a:tr h="5751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과제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buNone/>
                      </a:pPr>
                      <a:endParaRPr lang="en-US" altLang="ko-KR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8485206"/>
                  </a:ext>
                </a:extLst>
              </a:tr>
              <a:tr h="5751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과제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7975220"/>
                  </a:ext>
                </a:extLst>
              </a:tr>
              <a:tr h="575112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사업관리체계</a:t>
                      </a:r>
                    </a:p>
                  </a:txBody>
                  <a:tcPr marL="57190" marR="57190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2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전문직렬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건축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토목 등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담당      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자문위원회 또는 운영위원회 구성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[        ] TF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팀 등 부서 간 협력체계 구축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    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기타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100" kern="0" spc="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총괄계획가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(MP), </a:t>
                      </a:r>
                      <a:r>
                        <a:rPr lang="ko-KR" altLang="en-US" sz="1100" kern="0" spc="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총괄건축가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(MA), </a:t>
                      </a:r>
                      <a:r>
                        <a:rPr lang="ko-KR" altLang="en-US" sz="1100" kern="0" spc="0" dirty="0" err="1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공공건축가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활용 등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604913"/>
                  </a:ext>
                </a:extLst>
              </a:tr>
              <a:tr h="39222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시설 운영방안</a:t>
                      </a:r>
                    </a:p>
                  </a:txBody>
                  <a:tcPr marL="57190" marR="57190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운영방식</a:t>
                      </a: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직접운영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    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위탁운영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     [        ]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기타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                                  )</a:t>
                      </a: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9763766"/>
                  </a:ext>
                </a:extLst>
              </a:tr>
              <a:tr h="575112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2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57190" marR="57190" marT="18000" marB="18000" anchor="ctr">
                    <a:lnL>
                      <a:noFill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운영주체</a:t>
                      </a: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buNone/>
                      </a:pPr>
                      <a:endParaRPr lang="en-US" altLang="ko-KR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7190" marR="57190" marT="18000" marB="18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664569"/>
                  </a:ext>
                </a:extLst>
              </a:tr>
            </a:tbl>
          </a:graphicData>
        </a:graphic>
      </p:graphicFrame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D3089434-ED83-D1AE-F16A-DB593523C657}"/>
              </a:ext>
            </a:extLst>
          </p:cNvPr>
          <p:cNvSpPr/>
          <p:nvPr/>
        </p:nvSpPr>
        <p:spPr>
          <a:xfrm>
            <a:off x="-1216394" y="2598057"/>
            <a:ext cx="1598012" cy="328846"/>
          </a:xfrm>
          <a:prstGeom prst="wedgeRoundRectCallout">
            <a:avLst>
              <a:gd name="adj1" fmla="val 71896"/>
              <a:gd name="adj2" fmla="val 186593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제안공모인 경우 작성</a:t>
            </a: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B0CDB13F-74C8-3E62-F446-4BF0ADD9D088}"/>
              </a:ext>
            </a:extLst>
          </p:cNvPr>
          <p:cNvSpPr/>
          <p:nvPr/>
        </p:nvSpPr>
        <p:spPr>
          <a:xfrm>
            <a:off x="-1216394" y="1318996"/>
            <a:ext cx="1598012" cy="605803"/>
          </a:xfrm>
          <a:prstGeom prst="wedgeRoundRectCallout">
            <a:avLst>
              <a:gd name="adj1" fmla="val 68407"/>
              <a:gd name="adj2" fmla="val 110343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공모 외 발주형식 선택 시 반드시 사유 입력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DB7A01D5-BE97-011F-3F6D-EAD142FF318F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559520C-3236-D3C4-1FD2-62BB00C5744F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1D11AC1-5680-7F34-F431-5200B6F2EDBF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9B3E5315-5613-C0EF-C655-AE7F6B872F18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7C7147F0-B3BD-CCC1-BC3C-E9D8B60F9B6A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발주방식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1EC7847-D542-1176-B390-16CA2362AA9A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7C26D35B-7EAB-39A3-BE77-0198A99005A6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9728661-93CA-32D8-07DA-DD31842CDA65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84C84039-5F86-88EE-D409-A5A9AEB6A55F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BAA59534-37EC-F639-263E-D66C4E424BF1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4937C515-62CF-DA34-5799-E111C694C2E1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534D68CE-FE41-1E9D-2F74-09FA175B0011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B169CE25-926B-670D-C31B-44A8DFE28B40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652E225F-8A25-EB52-F02E-19FF094B0450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22A95940-946D-EDFB-EB53-AB822C8E2B90}"/>
              </a:ext>
            </a:extLst>
          </p:cNvPr>
          <p:cNvSpPr/>
          <p:nvPr/>
        </p:nvSpPr>
        <p:spPr>
          <a:xfrm>
            <a:off x="-1216394" y="4682793"/>
            <a:ext cx="1598012" cy="500818"/>
          </a:xfrm>
          <a:prstGeom prst="wedgeRoundRectCallout">
            <a:avLst>
              <a:gd name="adj1" fmla="val 68737"/>
              <a:gd name="adj2" fmla="val 109243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base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개방 또는 복합화 추진 시 필수기재</a:t>
            </a:r>
          </a:p>
        </p:txBody>
      </p:sp>
    </p:spTree>
    <p:extLst>
      <p:ext uri="{BB962C8B-B14F-4D97-AF65-F5344CB8AC3E}">
        <p14:creationId xmlns:p14="http://schemas.microsoft.com/office/powerpoint/2010/main" val="725925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6D890-CACD-CA3E-EE6D-0EE723C2A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A1047F0E-9A37-AF10-B468-D089BA9C68B5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9AEC276-654B-E6C5-F841-9923369A9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16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6EA8CE-5FE9-7A5B-B8D8-F88FD6C5B2F4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교육과정 등에 관한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49AE52-3DCA-0F98-F797-4A1DA45BB830}"/>
              </a:ext>
            </a:extLst>
          </p:cNvPr>
          <p:cNvSpPr txBox="1"/>
          <p:nvPr/>
        </p:nvSpPr>
        <p:spPr>
          <a:xfrm>
            <a:off x="381618" y="318970"/>
            <a:ext cx="2461383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3.1. </a:t>
            </a:r>
            <a:r>
              <a:rPr lang="ko-KR" altLang="en-US" sz="2180" b="1" dirty="0"/>
              <a:t>교육현황 조사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766A73FD-8848-32AF-C296-651FED0C8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052344"/>
              </p:ext>
            </p:extLst>
          </p:nvPr>
        </p:nvGraphicFramePr>
        <p:xfrm>
          <a:off x="523875" y="1190625"/>
          <a:ext cx="8858251" cy="4722810"/>
        </p:xfrm>
        <a:graphic>
          <a:graphicData uri="http://schemas.openxmlformats.org/drawingml/2006/table">
            <a:tbl>
              <a:tblPr/>
              <a:tblGrid>
                <a:gridCol w="2486453">
                  <a:extLst>
                    <a:ext uri="{9D8B030D-6E8A-4147-A177-3AD203B41FA5}">
                      <a16:colId xmlns:a16="http://schemas.microsoft.com/office/drawing/2014/main" val="3553389970"/>
                    </a:ext>
                  </a:extLst>
                </a:gridCol>
                <a:gridCol w="3185899">
                  <a:extLst>
                    <a:ext uri="{9D8B030D-6E8A-4147-A177-3AD203B41FA5}">
                      <a16:colId xmlns:a16="http://schemas.microsoft.com/office/drawing/2014/main" val="2613398910"/>
                    </a:ext>
                  </a:extLst>
                </a:gridCol>
                <a:gridCol w="3185899">
                  <a:extLst>
                    <a:ext uri="{9D8B030D-6E8A-4147-A177-3AD203B41FA5}">
                      <a16:colId xmlns:a16="http://schemas.microsoft.com/office/drawing/2014/main" val="3557491975"/>
                    </a:ext>
                  </a:extLst>
                </a:gridCol>
              </a:tblGrid>
              <a:tr h="2580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 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43719" marR="43719" marT="12087" marB="1208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세부내용</a:t>
                      </a: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299397"/>
                  </a:ext>
                </a:extLst>
              </a:tr>
              <a:tr h="8797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지역교육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</a:t>
                      </a: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여건분석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인프라 등</a:t>
                      </a:r>
                      <a:r>
                        <a:rPr lang="en-US" altLang="ko-KR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43719" marR="43719" marT="12087" marB="1208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FF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54448"/>
                  </a:ext>
                </a:extLst>
              </a:tr>
              <a:tr h="8797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국가수준 교육과정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43719" marR="43719" marT="12087" marB="1208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FF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718120"/>
                  </a:ext>
                </a:extLst>
              </a:tr>
              <a:tr h="8797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100" i="1" kern="0" spc="-10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OO</a:t>
                      </a:r>
                      <a:r>
                        <a:rPr lang="ko-KR" altLang="en-US" sz="1100" i="1" kern="0" spc="-10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교육</a:t>
                      </a:r>
                      <a:r>
                        <a:rPr lang="en-US" altLang="ko-KR" sz="1100" i="1" kern="0" spc="-10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i="1" kern="0" spc="-10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지원</a:t>
                      </a:r>
                      <a:r>
                        <a:rPr lang="en-US" altLang="ko-KR" sz="1100" i="1" kern="0" spc="-10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r>
                        <a:rPr lang="ko-KR" altLang="en-US" sz="1100" i="1" kern="0" spc="-10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청</a:t>
                      </a:r>
                      <a:r>
                        <a:rPr lang="ko-KR" altLang="en-US" sz="1100" kern="0" spc="-10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</a:t>
                      </a:r>
                      <a:endParaRPr lang="en-US" altLang="ko-KR" sz="1100" kern="0" spc="-10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중점교육과정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43719" marR="43719" marT="12087" marB="1208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FF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491909"/>
                  </a:ext>
                </a:extLst>
              </a:tr>
              <a:tr h="258011">
                <a:tc row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100" i="1" kern="0" spc="-3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OO</a:t>
                      </a:r>
                      <a:r>
                        <a:rPr lang="ko-KR" altLang="en-US" sz="1100" i="1" kern="0" spc="-3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학교 </a:t>
                      </a:r>
                      <a:endParaRPr lang="en-US" altLang="ko-KR" sz="1100" i="1" kern="0" spc="-30" dirty="0">
                        <a:solidFill>
                          <a:srgbClr val="0000FF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교육운영현황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43719" marR="43719" marT="12087" marB="1208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교육현황 조사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변경 전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주요 교육과정 개선방향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변경 후</a:t>
                      </a:r>
                      <a:r>
                        <a:rPr lang="en-US" altLang="ko-KR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028742"/>
                  </a:ext>
                </a:extLst>
              </a:tr>
              <a:tr h="3918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i="0" kern="0" spc="0" dirty="0">
                        <a:solidFill>
                          <a:srgbClr val="FF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93370" marR="0" indent="-29337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i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213364"/>
                  </a:ext>
                </a:extLst>
              </a:tr>
              <a:tr h="3918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i="0" kern="0" spc="0" dirty="0">
                        <a:solidFill>
                          <a:srgbClr val="FF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93370" marR="0" indent="-29337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i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477643"/>
                  </a:ext>
                </a:extLst>
              </a:tr>
              <a:tr h="3918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i="0" kern="0" spc="0" dirty="0">
                        <a:solidFill>
                          <a:srgbClr val="FF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93370" marR="0" indent="-29337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i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8786577"/>
                  </a:ext>
                </a:extLst>
              </a:tr>
              <a:tr h="3918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i="0" kern="0" spc="0" dirty="0">
                        <a:solidFill>
                          <a:srgbClr val="FF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93370" marR="0" indent="-293370" algn="ctr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1100" i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43719" marR="43719" marT="12087" marB="1208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568924"/>
                  </a:ext>
                </a:extLst>
              </a:tr>
            </a:tbl>
          </a:graphicData>
        </a:graphic>
      </p:graphicFrame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538F56F1-0E96-C1DF-7442-9C68FB0E666E}"/>
              </a:ext>
            </a:extLst>
          </p:cNvPr>
          <p:cNvSpPr/>
          <p:nvPr/>
        </p:nvSpPr>
        <p:spPr>
          <a:xfrm>
            <a:off x="-102742" y="4191001"/>
            <a:ext cx="1614042" cy="470382"/>
          </a:xfrm>
          <a:prstGeom prst="wedgeRoundRectCallout">
            <a:avLst>
              <a:gd name="adj1" fmla="val 50079"/>
              <a:gd name="adj2" fmla="val 87039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교육현황조사 및 개선방향  도출내용 기입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B66F1-FF00-E313-CEDE-8F30C4B9D9EF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847C0DA7-A499-BC8F-1C04-9D08EF9BA583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교육현황 조사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21D7EC1-C61E-B291-CB40-124CBC058E0B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1D44FBE0-8640-7025-B211-EF00707993CF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97C76A92-A4C4-7959-1F3D-4D668A127705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5ED71918-911C-AD7F-7E20-82F200DAF70C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370EAB5F-6B64-C921-09C0-0CA5263D1CC4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9EBC18AD-50C5-E6C1-3700-480655929A39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F927E7B-AE43-004D-0DE7-073A8AA7F693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EB32213D-ED30-7271-1434-3003EF773382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84E5E2D5-03D2-9242-7CB2-25C241256B1A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A9F20D1D-471E-A6F6-02B6-5CA6A0557BF5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B0AFAE5F-1DB5-393A-A4FB-4387B0DBCA38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08665A0F-1829-F1D7-F7D8-3CC8441AA0E8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086FCF50-BDB6-BC3B-5129-0882ABF09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11" y="881713"/>
            <a:ext cx="4665088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교육여건 및 교육운영현황 분석</a:t>
            </a:r>
            <a:endParaRPr lang="en-US" altLang="ko-KR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F3ED3E6A-AACA-E25F-6A1D-2A72378475D3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326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4CA2D-F2E8-1AE8-EE30-4F0EA4E5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76EDACE9-2126-26D8-E90E-AA2A2C6ED73E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E46EE00-80EE-2C3C-2B40-B68C1A0F4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17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ACCD7F-D376-A847-C40C-8308FE4E34E5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교육과정 등에 관한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5B0F62-DABD-BD65-F0D9-36DD5DFDA286}"/>
              </a:ext>
            </a:extLst>
          </p:cNvPr>
          <p:cNvSpPr txBox="1"/>
          <p:nvPr/>
        </p:nvSpPr>
        <p:spPr>
          <a:xfrm>
            <a:off x="381618" y="318970"/>
            <a:ext cx="2119943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3.2. </a:t>
            </a:r>
            <a:r>
              <a:rPr lang="ko-KR" altLang="en-US" sz="2180" b="1" dirty="0"/>
              <a:t>사용자 참여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0DE2E2C-B2C4-E99E-1821-60BE9371A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11" y="881713"/>
            <a:ext cx="4665088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분야별 사용자 참여에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따른 주요 의견 도출</a:t>
            </a:r>
            <a:endParaRPr lang="en-US" altLang="ko-KR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6DC07F54-1404-212A-650C-B69CE763D357}"/>
              </a:ext>
            </a:extLst>
          </p:cNvPr>
          <p:cNvSpPr/>
          <p:nvPr/>
        </p:nvSpPr>
        <p:spPr>
          <a:xfrm>
            <a:off x="3549692" y="514450"/>
            <a:ext cx="2005837" cy="472115"/>
          </a:xfrm>
          <a:prstGeom prst="wedgeRoundRectCallout">
            <a:avLst>
              <a:gd name="adj1" fmla="val -57569"/>
              <a:gd name="adj2" fmla="val 43027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설문 및 워크숍을 통해 분야별 주요 개선 및 요구사항 기입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63D71F-775C-F845-E3B5-35A1564F1DE5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1D264B94-5A43-597A-920F-955DCDD5C35E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4A52F0F-25C5-BB54-2828-822A8800A446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BDCBD49B-1870-DAFA-7C5B-5C3CD4DFA32F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사용자 참여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7C59062F-B2E1-838E-3B25-6C4BB8B58059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1583DFDB-8CEA-E5CA-C175-5903EE7C3B90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E9B0C1A-4802-8798-4CF5-E120B7F245A3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8ECCB81B-CAB8-75C3-7680-27C7E5866265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00495DB-5069-C2C2-0448-C16244F6CD79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37CB4B0-7BAD-554B-49D4-23406518E6A5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21BEC046-7EC7-19DC-B4A6-C2515A94193B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B54AFE92-6CFE-6798-927D-813F1346AB10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C9771182-20D7-B557-0CD2-DC9FB2121CD8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216DC114-C5CC-CCEC-5862-3298D7C91020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51DD9166-7645-55AA-4243-2A84490329CC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568ADC2D-226A-1B79-2A32-8FE43F4C69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729777"/>
              </p:ext>
            </p:extLst>
          </p:nvPr>
        </p:nvGraphicFramePr>
        <p:xfrm>
          <a:off x="531271" y="1200740"/>
          <a:ext cx="8850853" cy="4706885"/>
        </p:xfrm>
        <a:graphic>
          <a:graphicData uri="http://schemas.openxmlformats.org/drawingml/2006/table">
            <a:tbl>
              <a:tblPr/>
              <a:tblGrid>
                <a:gridCol w="954941">
                  <a:extLst>
                    <a:ext uri="{9D8B030D-6E8A-4147-A177-3AD203B41FA5}">
                      <a16:colId xmlns:a16="http://schemas.microsoft.com/office/drawing/2014/main" val="1627903849"/>
                    </a:ext>
                  </a:extLst>
                </a:gridCol>
                <a:gridCol w="1523688">
                  <a:extLst>
                    <a:ext uri="{9D8B030D-6E8A-4147-A177-3AD203B41FA5}">
                      <a16:colId xmlns:a16="http://schemas.microsoft.com/office/drawing/2014/main" val="150404253"/>
                    </a:ext>
                  </a:extLst>
                </a:gridCol>
                <a:gridCol w="5626422">
                  <a:extLst>
                    <a:ext uri="{9D8B030D-6E8A-4147-A177-3AD203B41FA5}">
                      <a16:colId xmlns:a16="http://schemas.microsoft.com/office/drawing/2014/main" val="2734065086"/>
                    </a:ext>
                  </a:extLst>
                </a:gridCol>
                <a:gridCol w="745802">
                  <a:extLst>
                    <a:ext uri="{9D8B030D-6E8A-4147-A177-3AD203B41FA5}">
                      <a16:colId xmlns:a16="http://schemas.microsoft.com/office/drawing/2014/main" val="4034467013"/>
                    </a:ext>
                  </a:extLst>
                </a:gridCol>
              </a:tblGrid>
              <a:tr h="222025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 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9090" marR="39090" marT="0" marB="0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주요 내용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9090" marR="3909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b="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비 고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9090" marR="3909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5358479"/>
                  </a:ext>
                </a:extLst>
              </a:tr>
              <a:tr h="1121215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교육분야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돋움" panose="020B0604000101010101" pitchFamily="50" charset="-127"/>
                      </a:endParaRPr>
                    </a:p>
                  </a:txBody>
                  <a:tcPr marL="39090" marR="39090" marT="10807" marB="1080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교 원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학급별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교과별 교육활동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스마트 학습환경 조성과 특화계획 실천을 위한 역량 강화 필요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체험중심의 스마트 교육 확대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700" kern="0" spc="0">
                        <a:solidFill>
                          <a:srgbClr val="FF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9445569"/>
                  </a:ext>
                </a:extLst>
              </a:tr>
              <a:tr h="11212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학생</a:t>
                      </a:r>
                      <a:r>
                        <a:rPr lang="en-US" altLang="ko-KR" sz="1100" kern="0" spc="-3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학부모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디지털 디바이스를 활용한 다양한 수학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과학 관련 실험 등의 체험 교육 기회 확대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지역 민속 박물관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문화 </a:t>
                      </a:r>
                      <a:r>
                        <a:rPr lang="ko-KR" altLang="en-US" sz="11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해설사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등을 활용한 다양한 체험교육 기회 확대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700" kern="0" spc="0">
                        <a:solidFill>
                          <a:srgbClr val="FF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8229104"/>
                  </a:ext>
                </a:extLst>
              </a:tr>
              <a:tr h="1121215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공간분야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9090" marR="39090" marT="10807" marB="1080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교 원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교구 등을 보관할 수 있는 수납 공간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700" i="1" kern="0" spc="0">
                        <a:solidFill>
                          <a:srgbClr val="FF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836084"/>
                  </a:ext>
                </a:extLst>
              </a:tr>
              <a:tr h="11212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학생</a:t>
                      </a:r>
                      <a:r>
                        <a:rPr lang="en-US" altLang="ko-KR" sz="1100" kern="0" spc="-3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kern="0" spc="-3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학부모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창작활동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활동수업 등이 가능한 그룹 수업별 교육공간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온라인 강의 수업 형태의 멀티 스크린을 가변적인 교육공간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endParaRPr lang="ko-KR" altLang="en-US" sz="700" i="1" kern="0" spc="0" dirty="0">
                        <a:solidFill>
                          <a:srgbClr val="FF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9090" marR="39090" marT="10807" marB="1080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1425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1581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88403-BB6C-DEA5-7C33-5B789B161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24F5D3C9-BD83-3A2F-E2F3-4D9A5C40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617"/>
          <a:stretch>
            <a:fillRect/>
          </a:stretch>
        </p:blipFill>
        <p:spPr>
          <a:xfrm>
            <a:off x="681038" y="1560129"/>
            <a:ext cx="8395780" cy="424643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07825B2D-2760-7F7C-0B87-AD55C7D41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8" y="1151763"/>
            <a:ext cx="4665088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SWOT 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분석을 통한 공간구성 방향 도출</a:t>
            </a: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2B8420C-BD31-6203-C732-AD22CBF70DA8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BCB95B6-D1B7-44F5-05F9-51D39F6E4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18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AD494E-2AFC-4948-E7BB-95EB25F8BF7E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교육과정 등에 관한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74BD703-B382-EE85-27A1-966DB6088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22" y="803712"/>
            <a:ext cx="4665088" cy="36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교육과정 운영현황 및 사용자 요구사항 분석</a:t>
            </a:r>
            <a:endParaRPr lang="en-US" altLang="ko-KR" sz="1300" dirty="0">
              <a:solidFill>
                <a:srgbClr val="00000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36E436-B524-5B94-B2F5-C77A26BC4E96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4FC95EE1-9E17-5DC5-DFFD-867215EE2331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55AB351E-FE88-C638-923E-91D407165F71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539523B-9963-D12C-3455-DA41B5B4A666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사용자 참여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729B93BB-5C6C-0BB3-5C28-67BCD6C73446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E717D983-1DAE-37F1-D2C6-094C0DB5A025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CD50D2B3-B6FB-B410-6232-845AC3010794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A8E37754-7E8E-A1AC-0009-9F5731F3CAD2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50760B8F-D7A4-EC8E-2EF2-7865AE9AFE1C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3C8754-CE19-4FF7-4DCA-2BB48A58ECF0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5BEF1E08-BBEA-2D2D-205F-DA81C1E4A43F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BD716D2B-6203-4279-556C-658687C6BCA5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FE23F44-EA73-6C80-F733-5854857274D9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E8888B80-1B24-F16D-3AA9-78B0EDDD8E85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E856CB76-EFD0-EB0F-FDC9-93EB943481BC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E89322-48AE-1783-EDC3-0BECA356E9F2}"/>
              </a:ext>
            </a:extLst>
          </p:cNvPr>
          <p:cNvSpPr txBox="1"/>
          <p:nvPr/>
        </p:nvSpPr>
        <p:spPr>
          <a:xfrm>
            <a:off x="381618" y="318970"/>
            <a:ext cx="301922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3.3. </a:t>
            </a:r>
            <a:r>
              <a:rPr lang="ko-KR" altLang="en-US" sz="2180" b="1" dirty="0"/>
              <a:t>공간구성 방향 설정</a:t>
            </a:r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796B4D64-B840-8A52-27D7-7E26809B8523}"/>
              </a:ext>
            </a:extLst>
          </p:cNvPr>
          <p:cNvSpPr/>
          <p:nvPr/>
        </p:nvSpPr>
        <p:spPr>
          <a:xfrm>
            <a:off x="3765704" y="838873"/>
            <a:ext cx="5616421" cy="488969"/>
          </a:xfrm>
          <a:prstGeom prst="wedgeRoundRectCallout">
            <a:avLst>
              <a:gd name="adj1" fmla="val -54789"/>
              <a:gd name="adj2" fmla="val 13737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요구사항 분석 후 교육과정 개선방향과 연계한 공간구성 방향 설정 등 제시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표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그림 등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</a:p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필요 시 비전 및 목표설정을 위한 사용자 참여 고려 적극 권고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2CC190-6DE4-184A-F9E0-97267CFA3806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086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A27D8-8DDC-B918-3819-D1843690D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46D84E4B-051B-90FF-92E7-37402FE0B9D0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4C0463D-D2C6-D43C-4CF0-E12CE3689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19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AA03F3-6E47-B22B-4437-A4BBD1A3891D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교육과정 등에 관한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1E89ED-BED2-42DD-857E-D1863055128C}"/>
              </a:ext>
            </a:extLst>
          </p:cNvPr>
          <p:cNvSpPr txBox="1"/>
          <p:nvPr/>
        </p:nvSpPr>
        <p:spPr>
          <a:xfrm>
            <a:off x="381618" y="318970"/>
            <a:ext cx="301922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3.3. </a:t>
            </a:r>
            <a:r>
              <a:rPr lang="ko-KR" altLang="en-US" sz="2180" b="1" dirty="0"/>
              <a:t>공간구성 방향 설정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1B170B-1F14-9192-F557-ADDFEAAFF8D5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FD6FA17-0EAF-7F79-22CD-B2913DA771E5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E093AC20-72F6-B8CA-811D-2CEB2ED77B29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229F8B0D-F5F5-15B6-BC1F-39A4A5EAD104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B81B260F-6F8D-4029-8CF6-55BE8AF02742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4B210BF-D09B-6E4E-7EBB-986FE9F7A4EE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5FA604A-B69D-F9BD-0D79-33CE90C3138C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5745FAB1-52EB-53EC-0CC3-FDBF449544AD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DC4DE4A6-8C61-880A-4086-C4BCD5EB14F4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705ECB42-FBF1-D455-19D3-D5B6165B4B60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9C5D63D4-61E3-5AAE-D5F6-8FC749688904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F82D7A58-991B-DB92-B3E5-A28B4524447D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78D906EB-821B-D2D1-F506-89E6D661E565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공간구성 방향설정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0B67D89F-0F90-97A6-EC1B-937FD093F570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A9E47819-1CE5-83F7-A14E-5C3F4A50B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22" y="803712"/>
            <a:ext cx="4665088" cy="36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미래교육 비전 및 교육목표</a:t>
            </a:r>
            <a:endParaRPr lang="en-US" altLang="ko-KR" sz="1300" dirty="0">
              <a:solidFill>
                <a:srgbClr val="00000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057CAE2E-2FFE-DA89-97F4-FD807C7F9C46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E44D6753-EC9D-23CF-790D-33F147F6F7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175982"/>
              </p:ext>
            </p:extLst>
          </p:nvPr>
        </p:nvGraphicFramePr>
        <p:xfrm>
          <a:off x="539367" y="4114621"/>
          <a:ext cx="8842758" cy="1798818"/>
        </p:xfrm>
        <a:graphic>
          <a:graphicData uri="http://schemas.openxmlformats.org/drawingml/2006/table">
            <a:tbl>
              <a:tblPr/>
              <a:tblGrid>
                <a:gridCol w="610514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1000452">
                  <a:extLst>
                    <a:ext uri="{9D8B030D-6E8A-4147-A177-3AD203B41FA5}">
                      <a16:colId xmlns:a16="http://schemas.microsoft.com/office/drawing/2014/main" val="857452914"/>
                    </a:ext>
                  </a:extLst>
                </a:gridCol>
                <a:gridCol w="1516792">
                  <a:extLst>
                    <a:ext uri="{9D8B030D-6E8A-4147-A177-3AD203B41FA5}">
                      <a16:colId xmlns:a16="http://schemas.microsoft.com/office/drawing/2014/main" val="2498595717"/>
                    </a:ext>
                  </a:extLst>
                </a:gridCol>
                <a:gridCol w="3768492">
                  <a:extLst>
                    <a:ext uri="{9D8B030D-6E8A-4147-A177-3AD203B41FA5}">
                      <a16:colId xmlns:a16="http://schemas.microsoft.com/office/drawing/2014/main" val="3622612353"/>
                    </a:ext>
                  </a:extLst>
                </a:gridCol>
                <a:gridCol w="1946508">
                  <a:extLst>
                    <a:ext uri="{9D8B030D-6E8A-4147-A177-3AD203B41FA5}">
                      <a16:colId xmlns:a16="http://schemas.microsoft.com/office/drawing/2014/main" val="2308052577"/>
                    </a:ext>
                  </a:extLst>
                </a:gridCol>
              </a:tblGrid>
              <a:tr h="241125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중점 특화교육 활동</a:t>
                      </a: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필요 인프라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필요 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4684081"/>
                  </a:ext>
                </a:extLst>
              </a:tr>
              <a:tr h="299521">
                <a:tc row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성장하는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진로교육</a:t>
                      </a: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건강한 몸과 마음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체력 쑥쑥 프로그램 운영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•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다양한 체육활동 및 연계 프로그램 진행을 위한 실내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외 다목적 체육공간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운동장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다목적 강당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실내 체육공간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22014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보건교육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•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다양한 강연방식의 보건 교육공간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교실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보건실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다목적 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871080"/>
                  </a:ext>
                </a:extLst>
              </a:tr>
              <a:tr h="408938">
                <a:tc vMerge="1"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꿈 찾아 떠나는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예술 진로여행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체험 중심의 진로교육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•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연극 등 자기주도적 발표수업이 가능한 다목적 수업공간</a:t>
                      </a:r>
                      <a:b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</a:b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•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스마트 스크린을 설치한 전시 및 공연 스페이스 공유공간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어울림교실</a:t>
                      </a:r>
                      <a:b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</a:b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다목적 강당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220148">
                <a:tc vMerge="1"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즐겁고 안전한 학교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폭력 없는 즐거운 학교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•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개별 멘토링 진행 및 프라이버시 보장되는 독립적 상담공간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위클래스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상담실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4089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사고 없는 안전한 학교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•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안전하게 배우고 쉴 수 있는 휴게공간 및 공용공간</a:t>
                      </a:r>
                      <a:b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</a:b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•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스마트 기기를 활용한 안전 체험 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공용공간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휴게공간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VR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체험공간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07169"/>
                  </a:ext>
                </a:extLst>
              </a:tr>
            </a:tbl>
          </a:graphicData>
        </a:graphic>
      </p:graphicFrame>
      <p:sp>
        <p:nvSpPr>
          <p:cNvPr id="25" name="화살표: 오른쪽 24">
            <a:extLst>
              <a:ext uri="{FF2B5EF4-FFF2-40B4-BE49-F238E27FC236}">
                <a16:creationId xmlns:a16="http://schemas.microsoft.com/office/drawing/2014/main" id="{4C862784-7B37-C6C9-3F6A-66B87014A5D9}"/>
              </a:ext>
            </a:extLst>
          </p:cNvPr>
          <p:cNvSpPr/>
          <p:nvPr/>
        </p:nvSpPr>
        <p:spPr>
          <a:xfrm>
            <a:off x="4751662" y="2499283"/>
            <a:ext cx="425295" cy="21066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Rectangle 4">
            <a:extLst>
              <a:ext uri="{FF2B5EF4-FFF2-40B4-BE49-F238E27FC236}">
                <a16:creationId xmlns:a16="http://schemas.microsoft.com/office/drawing/2014/main" id="{854D0294-8C0B-132C-A566-672B02CAC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30" y="1165489"/>
            <a:ext cx="1592103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현재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교육목표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2" name="Rectangle 4">
            <a:extLst>
              <a:ext uri="{FF2B5EF4-FFF2-40B4-BE49-F238E27FC236}">
                <a16:creationId xmlns:a16="http://schemas.microsoft.com/office/drawing/2014/main" id="{EBE2F4F1-77D5-B1C0-98DB-868C00617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7514" y="1165489"/>
            <a:ext cx="1838965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미래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교육목표 도출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3" name="Rectangle 4">
            <a:extLst>
              <a:ext uri="{FF2B5EF4-FFF2-40B4-BE49-F238E27FC236}">
                <a16:creationId xmlns:a16="http://schemas.microsoft.com/office/drawing/2014/main" id="{655F08B9-D332-D231-F699-99323CAF1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30" y="3828007"/>
            <a:ext cx="3198311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중점 특화교육 활동에 따른 필요 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인프라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727B608D-8148-A72F-AE80-44F1B1E3B670}"/>
              </a:ext>
            </a:extLst>
          </p:cNvPr>
          <p:cNvSpPr/>
          <p:nvPr/>
        </p:nvSpPr>
        <p:spPr>
          <a:xfrm>
            <a:off x="7773596" y="3918040"/>
            <a:ext cx="396000" cy="1238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Rectangle 4">
            <a:extLst>
              <a:ext uri="{FF2B5EF4-FFF2-40B4-BE49-F238E27FC236}">
                <a16:creationId xmlns:a16="http://schemas.microsoft.com/office/drawing/2014/main" id="{F7BC343E-8A86-7BA6-09C5-19F7C2A3C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4103" y="3903007"/>
            <a:ext cx="830356" cy="153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:</a:t>
            </a:r>
            <a:r>
              <a:rPr lang="ko-KR" altLang="en-US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중점</a:t>
            </a:r>
            <a:r>
              <a:rPr lang="en-US" altLang="ko-KR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특화</a:t>
            </a:r>
            <a:r>
              <a:rPr lang="en-US" altLang="ko-KR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</a:t>
            </a:r>
            <a:endParaRPr lang="en-US" altLang="ko-KR" sz="10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A3278B49-3F8F-2DDD-7404-87F346CB61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508245"/>
              </p:ext>
            </p:extLst>
          </p:nvPr>
        </p:nvGraphicFramePr>
        <p:xfrm>
          <a:off x="531271" y="1419225"/>
          <a:ext cx="4027217" cy="2267014"/>
        </p:xfrm>
        <a:graphic>
          <a:graphicData uri="http://schemas.openxmlformats.org/drawingml/2006/table">
            <a:tbl>
              <a:tblPr/>
              <a:tblGrid>
                <a:gridCol w="618700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857452914"/>
                    </a:ext>
                  </a:extLst>
                </a:gridCol>
                <a:gridCol w="2817967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</a:tblGrid>
              <a:tr h="26796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추구하는 인간상</a:t>
                      </a: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바른 인성과 따뜻한 감성으로 세계를 품는 </a:t>
                      </a:r>
                      <a:r>
                        <a:rPr lang="en-US" altLang="ko-KR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어린이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26796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학교장 경영비전</a:t>
                      </a: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사랑으로 배우는 행복한 학교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4684081"/>
                  </a:ext>
                </a:extLst>
              </a:tr>
              <a:tr h="432771">
                <a:tc row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교육목표</a:t>
                      </a: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자주인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자신의 진로와 삶을 개척하는 자주적인 어린이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-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놀이교육으로 건강한 심신 기르기 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432771">
                <a:tc vMerge="1"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창의인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기초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기본에 충실한 창의적이고 탐구적인 어린이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- SW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교육을 통한 논리적 사고력 기르기</a:t>
                      </a:r>
                      <a:endParaRPr lang="ko-KR" altLang="en-US" sz="9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432771">
                <a:tc vMerge="1"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교양인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문학적 소양을 갖추고 발전시켜 나가는 어린이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-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인문학 읽기로 온고지신의 마음 다지기</a:t>
                      </a:r>
                      <a:endParaRPr lang="ko-KR" altLang="en-US" sz="9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4327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세계인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공동체 의식으로 더불어 살아갈 줄 아는 어린이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-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인권교육과 생태교육으로 공동체 의식 기르기 </a:t>
                      </a:r>
                      <a:endParaRPr lang="ko-KR" altLang="en-US" sz="9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3512205"/>
                  </a:ext>
                </a:extLst>
              </a:tr>
            </a:tbl>
          </a:graphicData>
        </a:graphic>
      </p:graphicFrame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935BC4C0-CB85-11FD-1E73-B8267EFEED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461068"/>
              </p:ext>
            </p:extLst>
          </p:nvPr>
        </p:nvGraphicFramePr>
        <p:xfrm>
          <a:off x="5354908" y="1419224"/>
          <a:ext cx="4027217" cy="2251304"/>
        </p:xfrm>
        <a:graphic>
          <a:graphicData uri="http://schemas.openxmlformats.org/drawingml/2006/table">
            <a:tbl>
              <a:tblPr/>
              <a:tblGrid>
                <a:gridCol w="618700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857452914"/>
                    </a:ext>
                  </a:extLst>
                </a:gridCol>
                <a:gridCol w="2817967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</a:tblGrid>
              <a:tr h="266108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추구하는 인간상</a:t>
                      </a: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바른 인성과 따뜻한 감성으로 세계를 품는 </a:t>
                      </a:r>
                      <a:r>
                        <a:rPr lang="en-US" altLang="ko-KR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어린이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266108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미래비젼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미래를 여는 행복 교육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.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공감 </a:t>
                      </a:r>
                      <a:r>
                        <a:rPr lang="en-US" altLang="ko-KR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교육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4684081"/>
                  </a:ext>
                </a:extLst>
              </a:tr>
              <a:tr h="429772">
                <a:tc row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교육목표</a:t>
                      </a: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스마트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예술인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예술과 디지털 감성으로 꿈을 키우는 어린이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-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다양한 경험으로 상상력 기르기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429772">
                <a:tc vMerge="1"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창의인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기초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기본에 충실한 창의적이고 탐구적인 어린이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-SW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교육을 통한 논리적 사고력 기르기</a:t>
                      </a:r>
                      <a:endParaRPr lang="ko-KR" altLang="en-US" sz="18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429772">
                <a:tc vMerge="1"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교양인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문학적 소양을 갖추고 발전시켜 나가는 어린이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-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인문학 읽기로 온고지신의 마음 다지기</a:t>
                      </a:r>
                      <a:endParaRPr lang="ko-KR" altLang="en-US" sz="18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4297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더불어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사는인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사람과 자연과 공존하며 지구적 삶을 실천하는 어린이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-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생태교육과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어울림교육으로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공동체 의식 기르기</a:t>
                      </a:r>
                      <a:endParaRPr lang="ko-KR" altLang="en-US" sz="18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5122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DA265F8-CB4A-B82C-5D77-15058737F9C1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719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7DEDF-A116-CD85-42FB-52B3DEA38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A188F01A-6C76-F94E-EC39-2F51AF36E6B6}"/>
              </a:ext>
            </a:extLst>
          </p:cNvPr>
          <p:cNvSpPr/>
          <p:nvPr/>
        </p:nvSpPr>
        <p:spPr>
          <a:xfrm>
            <a:off x="67691" y="723900"/>
            <a:ext cx="9770618" cy="5017637"/>
          </a:xfrm>
          <a:prstGeom prst="rect">
            <a:avLst/>
          </a:prstGeom>
          <a:solidFill>
            <a:srgbClr val="DBEE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 latinLnBrk="1">
              <a:lnSpc>
                <a:spcPct val="150000"/>
              </a:lnSpc>
            </a:pP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※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심의 발표자료 작성 안내사항</a:t>
            </a:r>
            <a:endParaRPr lang="en-US" altLang="ko-KR" sz="1300" b="1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endParaRPr lang="en-US" altLang="ko-KR" sz="1300" b="1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0.    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해당 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심의 발표자료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서식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1)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는 </a:t>
            </a:r>
            <a:r>
              <a:rPr lang="ko-KR" altLang="en-US" sz="1300" b="1" u="sng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참고용으로 제공하는 선택 사항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이며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u="sng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자유 양식으로 작성</a:t>
            </a:r>
            <a:r>
              <a:rPr lang="en-US" altLang="ko-KR" sz="1300" b="1" u="sng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·</a:t>
            </a:r>
            <a:r>
              <a:rPr lang="ko-KR" altLang="en-US" sz="1300" b="1" u="sng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제출 가능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함</a:t>
            </a:r>
            <a:endParaRPr lang="en-US" altLang="ko-KR" sz="1300" b="1" spc="-9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endParaRPr lang="en-US" altLang="ko-KR" sz="1300" b="1" spc="-9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    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심의 발표자료는 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『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사적기획 적정성 검토 심의 요청자료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별지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1~2)』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및 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『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사전기획　보고서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』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등을 바탕으로 작성하며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en-US" altLang="ko-KR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PDF </a:t>
            </a:r>
            <a:r>
              <a:rPr lang="ko-KR" altLang="en-US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형식으로 최종 제출을 권장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함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.</a:t>
            </a:r>
          </a:p>
          <a:p>
            <a:pPr fontAlgn="base" latinLnBrk="1">
              <a:lnSpc>
                <a:spcPct val="150000"/>
              </a:lnSpc>
            </a:pPr>
            <a:endParaRPr lang="en-US" altLang="ko-KR" sz="130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  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재심의 결과에 따른 사업의 경우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‘심의의결사항 조치결과’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(p.4)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를 작성하고</a:t>
            </a: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spc="-90" dirty="0" err="1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미해당</a:t>
            </a:r>
            <a:r>
              <a:rPr lang="ko-KR" altLang="en-US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시 해당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페이지는</a:t>
            </a:r>
            <a:r>
              <a:rPr lang="ko-KR" altLang="en-US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삭제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함</a:t>
            </a:r>
            <a:endParaRPr lang="en-US" altLang="ko-KR" sz="1300" b="1" spc="-9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endParaRPr lang="ko-KR" altLang="en-US" sz="1300" b="1" spc="-9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361950" indent="-361950" fontAlgn="base" latinLnBrk="1">
              <a:lnSpc>
                <a:spcPct val="150000"/>
              </a:lnSpc>
            </a:pPr>
            <a:r>
              <a:rPr lang="en-US" altLang="ko-KR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3.    </a:t>
            </a:r>
            <a:r>
              <a:rPr lang="en-US" altLang="ko-KR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PT </a:t>
            </a:r>
            <a:r>
              <a:rPr lang="ko-KR" altLang="en-US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안내 설명</a:t>
            </a:r>
            <a:r>
              <a:rPr lang="en-US" altLang="ko-KR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파란색 글씨</a:t>
            </a:r>
            <a:r>
              <a:rPr lang="en-US" altLang="ko-KR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1300" b="1" spc="-90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참조하여 검정색으로 작성하고</a:t>
            </a:r>
            <a:r>
              <a:rPr lang="en-US" altLang="ko-KR" sz="1300" b="1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안내 </a:t>
            </a:r>
            <a:r>
              <a:rPr lang="ko-KR" altLang="en-US" sz="1300" b="1" spc="-90" dirty="0" err="1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설명글</a:t>
            </a:r>
            <a:r>
              <a:rPr lang="en-US" altLang="ko-KR" sz="1300" b="1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b="1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메모 포함</a:t>
            </a:r>
            <a:r>
              <a:rPr lang="en-US" altLang="ko-KR" sz="1300" b="1" spc="-90" dirty="0">
                <a:solidFill>
                  <a:srgbClr val="FF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r>
              <a:rPr lang="ko-KR" altLang="en-US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은 삭제함</a:t>
            </a:r>
            <a:r>
              <a:rPr lang="en-US" altLang="ko-KR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본 페이지 포함</a:t>
            </a:r>
            <a:r>
              <a:rPr lang="en-US" altLang="ko-KR" sz="1300" b="1" spc="-9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</a:p>
          <a:p>
            <a:pPr fontAlgn="base" latinLnBrk="1">
              <a:lnSpc>
                <a:spcPct val="150000"/>
              </a:lnSpc>
            </a:pPr>
            <a:endParaRPr lang="ko-KR" altLang="en-US" sz="130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   </a:t>
            </a:r>
            <a:r>
              <a:rPr lang="ko-KR" altLang="en-US" sz="1300" b="1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회색 </a:t>
            </a:r>
            <a:r>
              <a:rPr lang="ko-KR" altLang="en-US" sz="1300" b="1" dirty="0" err="1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안내글</a:t>
            </a:r>
            <a:r>
              <a:rPr lang="en-US" altLang="ko-KR" sz="1300" b="1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b="1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예시</a:t>
            </a:r>
            <a:r>
              <a:rPr lang="en-US" altLang="ko-KR" sz="1300" b="1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b="1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등</a:t>
            </a:r>
            <a:r>
              <a:rPr lang="en-US" altLang="ko-KR" sz="1300" b="1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r>
              <a:rPr lang="ko-KR" altLang="en-US" sz="1300" b="1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는 삭제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후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해당 내용으로 대체</a:t>
            </a:r>
            <a:endParaRPr lang="en-US" altLang="ko-KR" sz="1300" b="1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endParaRPr lang="ko-KR" altLang="en-US" sz="130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5.    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도면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위치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사진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추가 설명 등이 필요할 경우 페이지 추가하여 삽입할 수 있음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.</a:t>
            </a:r>
            <a:endParaRPr lang="ko-KR" altLang="en-US" sz="130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       (※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발표자료는 </a:t>
            </a:r>
            <a:r>
              <a:rPr lang="ko-KR" altLang="en-US" sz="1300" b="1" u="sng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총 </a:t>
            </a:r>
            <a:r>
              <a:rPr lang="en-US" altLang="ko-KR" sz="1300" b="1" u="sng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50</a:t>
            </a:r>
            <a:r>
              <a:rPr lang="ko-KR" altLang="en-US" sz="1300" b="1" u="sng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페이지 이내 작성 권장</a:t>
            </a:r>
            <a:r>
              <a:rPr lang="ko-KR" altLang="en-US" sz="1300" b="1" u="sng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하며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초과작성은 지양함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lang="ko-KR" altLang="en-US" sz="130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endParaRPr lang="en-US" altLang="ko-KR" sz="1300" b="1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6.    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기본 글꼴 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</a:t>
            </a:r>
            <a:r>
              <a:rPr lang="en-US" altLang="ko-KR" sz="1300" b="1" dirty="0" err="1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KoPub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돋움체 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Medium(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필요시 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Bold) – “</a:t>
            </a:r>
            <a:r>
              <a:rPr lang="ko-KR" altLang="en-US" sz="1300" b="1" dirty="0" err="1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한국출판인회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”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의 무료폰트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변형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상업적 재활용 불가</a:t>
            </a:r>
            <a:r>
              <a:rPr lang="en-US" altLang="ko-KR" sz="1300" b="1" dirty="0">
                <a:solidFill>
                  <a:schemeClr val="tx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lang="ko-KR" altLang="en-US" sz="1300" dirty="0">
              <a:solidFill>
                <a:schemeClr val="tx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algn="ctr"/>
            <a:endParaRPr lang="ko-KR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596004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C7BB5-D7C6-02A7-31D3-871BC115A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>
            <a:extLst>
              <a:ext uri="{FF2B5EF4-FFF2-40B4-BE49-F238E27FC236}">
                <a16:creationId xmlns:a16="http://schemas.microsoft.com/office/drawing/2014/main" id="{E3616670-A321-CFEB-28E4-07DB9DE14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618" y="1558923"/>
            <a:ext cx="4026064" cy="440702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D7D94816-E788-8FDB-58A5-52CD59C3D9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4584"/>
          <a:stretch>
            <a:fillRect/>
          </a:stretch>
        </p:blipFill>
        <p:spPr>
          <a:xfrm>
            <a:off x="605595" y="4465428"/>
            <a:ext cx="4272269" cy="11607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538DA71-0476-ACBA-0593-56F84C7024D1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F993F43-DA53-A3E6-41BC-D41593B76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20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DCC264-A05C-F1A9-2881-DC7A601CCA1B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2C26A7-642F-D851-0D13-CCD37A515D59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4.1. </a:t>
            </a:r>
            <a:r>
              <a:rPr lang="ko-KR" altLang="en-US" sz="2180" b="1" dirty="0"/>
              <a:t>현황조사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BA408AD-8899-0562-6DE6-6CC7BEC37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704" y="877660"/>
            <a:ext cx="4665088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대지현황</a:t>
            </a:r>
            <a:endParaRPr lang="en-US" altLang="ko-KR" sz="1300" dirty="0">
              <a:solidFill>
                <a:srgbClr val="00000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620DBA-0B5E-67E4-04E2-440C4043089A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6A39CCAC-59FC-B914-7CA2-902EAF89AF52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5136385-A9CF-16F5-31C8-C0064A9BA137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1144DF35-A95B-FC6F-671D-CCD4CFEBD2B5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1251974-3D93-B9F0-4B95-5E0E446D1F86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1751992F-5F9F-3426-85B1-F179E5B9C624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61547CED-D681-5F43-D46F-2AB6ABF20FF5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548D7A4D-96D1-DF94-388D-A69FED08D34A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A6C44814-60A0-9F2C-54E0-F793FFBFF22E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3D149DB3-1236-39D2-E77E-CB8846CAEBD9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D8F78234-70AB-12B0-F2C2-931B8F0E0BEC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현황조사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81935EDC-9A92-DACA-6136-8435236CCC4E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5F810712-4FF1-F96C-3CD3-536A47566139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3BBF0A8-111B-2932-53A8-EA897ECFEA88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EE6CD7B8-F639-74CB-5E0A-D8290C392F3D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C0E4D449-EA72-7B3B-3B5D-A703115BB7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821343"/>
              </p:ext>
            </p:extLst>
          </p:nvPr>
        </p:nvGraphicFramePr>
        <p:xfrm>
          <a:off x="539366" y="1467716"/>
          <a:ext cx="4413633" cy="2871997"/>
        </p:xfrm>
        <a:graphic>
          <a:graphicData uri="http://schemas.openxmlformats.org/drawingml/2006/table">
            <a:tbl>
              <a:tblPr/>
              <a:tblGrid>
                <a:gridCol w="746509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3667124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</a:tblGrid>
              <a:tr h="250940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구분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내용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4052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대지형태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대지형태 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: 15m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및 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8m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도로에 면한 평탄한 부정형 대지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594682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배치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주요 교사동이 남향으로 배치되어 있고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교사동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전면으로 운동장이 위치하고 있음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학교를 중심으로 남측으로는 주거지역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동측과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북측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서측으로는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농경지와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접해있는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저밀도의 도심 지역으로 열린 경관을 제공</a:t>
                      </a:r>
                      <a:endParaRPr lang="ko-KR" altLang="en-US" sz="18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405275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경사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 부지 전체적으로 레벨 차이가 거의 없고 교사동과 운동장 사이 레벨이 없이 평탄함</a:t>
                      </a:r>
                      <a:endParaRPr lang="ko-KR" altLang="en-US" sz="18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405275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향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조망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주요 교사동이 남쪽으로 배치되어 채광이 용이하고 주변으로 열린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조망권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확보</a:t>
                      </a:r>
                      <a:endParaRPr lang="ko-KR" altLang="en-US" sz="1800" dirty="0"/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3512205"/>
                  </a:ext>
                </a:extLst>
              </a:tr>
              <a:tr h="405275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환경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주변지역의 자연환경과 경관이 우수하며 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8m, 15m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도로와 접하여 접근이 용이함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100670"/>
                  </a:ext>
                </a:extLst>
              </a:tr>
              <a:tr h="405275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종합의견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자연환경이 우수하고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열린 조망을 확보하여 교지로 적합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넓은 부지를 확보하고 있어 다양한 외부 공간 활용이 가능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096663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C006B140-EE8D-0859-738E-6D2CF336B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367" y="1203106"/>
            <a:ext cx="1548822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대지 현황 분석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D9AB2D-99DA-2B9B-7315-9F7A5D72B33A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147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F339B-BC5C-8965-A38B-4717CBA95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5374633F-8F76-2B68-3E3A-B43DA5502539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411285-D32C-745E-CE32-5E677E537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21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706A4B-1126-1807-9495-86D581D2B3CC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0739EB-3858-F5C8-6D49-B8B7C0C6CD78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4.1. </a:t>
            </a:r>
            <a:r>
              <a:rPr lang="ko-KR" altLang="en-US" sz="2180" b="1" dirty="0"/>
              <a:t>현황조사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8F14D5-2696-ACBA-3EAF-101230E053E0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5406B3C5-86B9-8AB3-D8EB-4617195BB245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437A71E9-F6CF-020E-C3A7-624FC1C28FAD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EC9D3A87-5484-9533-C359-C8E3365E144E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3E92929-4EAE-8BBE-1547-8A6924F34FAD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307A2B9A-906F-E4B1-7B8D-40E2BE23C42E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ADC2A94B-D147-B9B3-B5A2-D49C203602BD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384C398B-D319-65B7-0277-E0F1B267DEEF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4D715AC9-7CCF-CEC9-4E99-CDA6C2E17018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D4493E7E-F4A4-CB32-4586-EA0194FDED59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1930949F-949C-B23F-53EC-6E05600DC5BF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현황조사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A9C9CBF4-542F-253F-516C-3E766AA98AEA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B2A62F18-5F0A-8AB9-E0C1-5094E9E955A3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2A889E93-54B3-4613-7CEB-F1EC43B18CCF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17F9D3E1-ACF1-EA17-2C6F-204687D30AB8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ED041F14-2BE3-C784-6D42-5E9A98175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704" y="877660"/>
            <a:ext cx="4665088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주변시설 여건</a:t>
            </a:r>
            <a:endParaRPr lang="en-US" altLang="ko-KR" sz="1300" dirty="0">
              <a:solidFill>
                <a:srgbClr val="00000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A47C2730-B633-B942-EDC5-5967D796DB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056643"/>
              </p:ext>
            </p:extLst>
          </p:nvPr>
        </p:nvGraphicFramePr>
        <p:xfrm>
          <a:off x="523875" y="3442291"/>
          <a:ext cx="8858249" cy="2471147"/>
        </p:xfrm>
        <a:graphic>
          <a:graphicData uri="http://schemas.openxmlformats.org/drawingml/2006/table">
            <a:tbl>
              <a:tblPr/>
              <a:tblGrid>
                <a:gridCol w="588005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1607958">
                  <a:extLst>
                    <a:ext uri="{9D8B030D-6E8A-4147-A177-3AD203B41FA5}">
                      <a16:colId xmlns:a16="http://schemas.microsoft.com/office/drawing/2014/main" val="142685388"/>
                    </a:ext>
                  </a:extLst>
                </a:gridCol>
                <a:gridCol w="6662286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</a:tblGrid>
              <a:tr h="231161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주변시설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내용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37333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①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>
                        <a:buNone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도서관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읍 동부 농촌지역 시민들을 위한 평생교육과 지식정보 공간</a:t>
                      </a:r>
                      <a:endParaRPr lang="en-US" altLang="ko-KR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아동 열람실과 전시실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일반 열람실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세미나실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부대시설 등을 갖추고 있으며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주민자치센터까지 갖춰 생활문화 연계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37333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②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1" hangingPunct="1">
                        <a:buNone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지역아동센터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환경교육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예술활동 등 다양한 프로그램 운영</a:t>
                      </a:r>
                      <a:endParaRPr lang="ko-KR" altLang="en-US" sz="10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37333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③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1" hangingPunct="1">
                        <a:buNone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중학교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중학교는 지역사회 연계 개발 활동 연구 시범학교로 지정되었으며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영어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풍물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양궁 등의 </a:t>
                      </a:r>
                      <a:r>
                        <a:rPr lang="ko-KR" altLang="en-US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방과후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프로그램 운영</a:t>
                      </a:r>
                      <a:endParaRPr lang="ko-KR" altLang="en-US" sz="10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37333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None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고등학교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고등학교는 교육부 지정 통합형 고교 시범학교로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미용과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조리과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두 개의 학과가 있음</a:t>
                      </a:r>
                      <a:endParaRPr lang="ko-KR" altLang="en-US" sz="1000" dirty="0"/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3512205"/>
                  </a:ext>
                </a:extLst>
              </a:tr>
              <a:tr h="37333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⑤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buNone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119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안전센터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읍의 화재진압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구급활동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소방행정 업무 등을 수행하기 위한 관공서</a:t>
                      </a:r>
                      <a:endParaRPr lang="en-US" altLang="ko-KR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초등학교에서 약 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500m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거리로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위급상황 시 신속 대응 가능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100670"/>
                  </a:ext>
                </a:extLst>
              </a:tr>
              <a:tr h="373331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⑥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buNone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천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인근 </a:t>
                      </a: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천이 위치하여 생태교육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체육활동 등 교육과정과 연계 활동 가능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096663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98778164-4971-CEBB-CC99-0FB18A140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447" y="1267505"/>
            <a:ext cx="7769774" cy="21211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A40E253-5CD4-326B-4653-C54CBCCF89FE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352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D05F5-69BE-D1A2-4855-AC51D3299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26883BD1-4912-3DC1-9C45-03E375E051BC}"/>
              </a:ext>
            </a:extLst>
          </p:cNvPr>
          <p:cNvGrpSpPr/>
          <p:nvPr/>
        </p:nvGrpSpPr>
        <p:grpSpPr>
          <a:xfrm>
            <a:off x="736169" y="1341438"/>
            <a:ext cx="3064398" cy="4568178"/>
            <a:chOff x="736169" y="1341438"/>
            <a:chExt cx="3064398" cy="4568178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B82787D1-5A80-F05F-4A5A-13E7D3BE0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8463" y="1341438"/>
              <a:ext cx="2639810" cy="3476517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AFAF152B-CA4E-8E46-481F-5E23488BB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169" y="4800024"/>
              <a:ext cx="3064398" cy="1109592"/>
            </a:xfrm>
            <a:prstGeom prst="rect">
              <a:avLst/>
            </a:prstGeom>
          </p:spPr>
        </p:pic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542978BF-3B0A-4E0A-6608-17870422F377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FB19ABE-71B8-981C-BDD7-982D3687D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22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E9D8E2-7851-8687-BD54-3D78AECE29C2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CE333E-AF68-ACE3-A9EC-2F7EB03BFA46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4.1. </a:t>
            </a:r>
            <a:r>
              <a:rPr lang="ko-KR" altLang="en-US" sz="2180" b="1" dirty="0"/>
              <a:t>현황조사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809C5D1-23EA-55DD-A0BB-1D06B52FDE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718" y="885772"/>
            <a:ext cx="466508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 err="1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통학로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현황</a:t>
            </a:r>
            <a:endParaRPr lang="en-US" altLang="ko-KR" sz="1300" dirty="0">
              <a:solidFill>
                <a:srgbClr val="00000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defTabSz="914400"/>
            <a:endParaRPr lang="en-US" altLang="ko-KR" sz="1300" dirty="0">
              <a:solidFill>
                <a:srgbClr val="000000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306E38-7261-3FD4-B6ED-F2C651D2A418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935463D7-6850-33F1-1985-FD28A34C523B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EE8A7796-1582-F7D4-2347-9210B7AA6DF9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4680E54-0934-0FFF-B912-27BB4BCA0607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C4CFE87-6F25-CE27-173C-A637F8EE65CE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BE88E3BB-2D26-EFE5-4C79-510EEDE633A7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A39FAE7-2D06-88EF-FE7D-866E96C93627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2CCF666A-43DE-8073-5C61-D0CD46AE559C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325BE676-81B9-2F8C-A0EC-EBE1D897D19A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85277431-BA22-717E-40CF-A8D7F153E871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A5DD867C-EBF6-8736-B33C-FA1D3E0016CA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현황조사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69868D82-7652-5D0E-CAA0-9FCC3EC496AD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01681F7C-AB38-C64F-3994-7EFDA6A96BB6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D0BFA9AF-23CC-B5DD-3495-5EBD4621B321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BB82409B-77ED-1D1E-6F77-C29E578FBFBF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22DF7813-0BD0-1AEB-41D2-4BFFED4DB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7445" y="1203016"/>
            <a:ext cx="2164375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주변도로 및 대중교통 현황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7A761468-E097-698E-F153-6EF830413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396465"/>
              </p:ext>
            </p:extLst>
          </p:nvPr>
        </p:nvGraphicFramePr>
        <p:xfrm>
          <a:off x="4067766" y="1468446"/>
          <a:ext cx="5316798" cy="1843659"/>
        </p:xfrm>
        <a:graphic>
          <a:graphicData uri="http://schemas.openxmlformats.org/drawingml/2006/table">
            <a:tbl>
              <a:tblPr/>
              <a:tblGrid>
                <a:gridCol w="904284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4412514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</a:tblGrid>
              <a:tr h="241125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구분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내용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38942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주변도로현황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 부지는 서측 </a:t>
                      </a:r>
                      <a:r>
                        <a:rPr lang="en-US" altLang="ko-KR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로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4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길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(15m)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및 남측 </a:t>
                      </a:r>
                      <a:r>
                        <a:rPr lang="en-US" altLang="ko-KR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학교길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(8m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도로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에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접하고있으며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en-US" altLang="ko-KR" sz="900" b="1" i="1" u="sng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8m </a:t>
                      </a:r>
                      <a:r>
                        <a:rPr lang="ko-KR" altLang="en-US" sz="900" b="1" i="1" u="sng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도시계획도로 조성 예정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389424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en-US" altLang="ko-KR" sz="10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로 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4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길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15m 2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차선 도로로 양측에 보도가 조성되어 있으며 안전펜스가 설치되어 있음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정문 앞에 신호등과 횡단보도가 설치되어 있으나 </a:t>
                      </a:r>
                      <a:r>
                        <a:rPr lang="ko-KR" altLang="en-US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후문에는 횡단보도가 없음</a:t>
                      </a:r>
                      <a:endParaRPr lang="en-US" altLang="ko-KR" sz="900" b="1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정문에서부터 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250m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떨어진 곳에 버스정류장이 있음</a:t>
                      </a:r>
                      <a:endParaRPr lang="ko-KR" altLang="en-US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389424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en-US" altLang="ko-KR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학교길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차선이 없는 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8m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차도 혼용도로로 학교로 진입가능한 보행자 출입구가 있음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인근 빌라 및 아파트에서도 도보로 통학하는 아이들이 등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하교 시 이용</a:t>
                      </a:r>
                      <a:endParaRPr lang="ko-KR" altLang="en-US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389424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9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종합의견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개축 후 안전한 통학환경을 위한 </a:t>
                      </a:r>
                      <a:r>
                        <a:rPr lang="ko-KR" altLang="en-US" sz="900" b="1" i="1" u="sng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차량 승</a:t>
                      </a:r>
                      <a:r>
                        <a:rPr lang="en-US" altLang="ko-KR" sz="900" b="1" i="1" u="sng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b="1" i="1" u="sng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하차 및 대기공간 및 주차장 조성 필요</a:t>
                      </a:r>
                      <a:endParaRPr lang="en-US" altLang="ko-KR" sz="900" b="1" i="1" u="sng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1" i="1" u="sng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보차분리된</a:t>
                      </a:r>
                      <a:r>
                        <a:rPr lang="ko-KR" altLang="en-US" sz="900" b="1" i="1" u="sng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통행로 확보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를 포함한 동선계획 재구조화가 필요함</a:t>
                      </a:r>
                      <a:endParaRPr lang="ko-KR" altLang="en-US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3512205"/>
                  </a:ext>
                </a:extLst>
              </a:tr>
            </a:tbl>
          </a:graphicData>
        </a:graphic>
      </p:graphicFrame>
      <p:sp>
        <p:nvSpPr>
          <p:cNvPr id="16" name="Rectangle 4">
            <a:extLst>
              <a:ext uri="{FF2B5EF4-FFF2-40B4-BE49-F238E27FC236}">
                <a16:creationId xmlns:a16="http://schemas.microsoft.com/office/drawing/2014/main" id="{996DC9F1-4217-C478-8B7B-DC4281A4A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766" y="3365629"/>
            <a:ext cx="1217000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동선 분석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570C079B-EC45-52EC-D5FC-97B7CC6134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131375"/>
              </p:ext>
            </p:extLst>
          </p:nvPr>
        </p:nvGraphicFramePr>
        <p:xfrm>
          <a:off x="4067767" y="3620344"/>
          <a:ext cx="5314358" cy="2300340"/>
        </p:xfrm>
        <a:graphic>
          <a:graphicData uri="http://schemas.openxmlformats.org/drawingml/2006/table">
            <a:tbl>
              <a:tblPr/>
              <a:tblGrid>
                <a:gridCol w="389933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789957046"/>
                    </a:ext>
                  </a:extLst>
                </a:gridCol>
                <a:gridCol w="4429125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</a:tblGrid>
              <a:tr h="241125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구분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내용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194712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정문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차량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등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하교시간대 자가용 이용 승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하차 빈번함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1947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보행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횡단보도 및 안전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팬스가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있는 보도를 통한 등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하교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자가용 이용자의 주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정차가 이뤄짐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0253914"/>
                  </a:ext>
                </a:extLst>
              </a:tr>
              <a:tr h="354291">
                <a:tc row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후문</a:t>
                      </a:r>
                      <a:endParaRPr lang="ko-KR" altLang="en-US" sz="1000" i="0" kern="0" spc="0" dirty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차량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후문을 통한 차량 동선의 출입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교직원 주차 및 학교 서비스차량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스쿨버스 승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하차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등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하교를 위한 주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정차공간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추후 </a:t>
                      </a:r>
                      <a:r>
                        <a:rPr lang="ko-KR" altLang="en-US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도시계획도로가 예정되어 있음</a:t>
                      </a:r>
                      <a:endParaRPr lang="ko-KR" altLang="en-US" b="1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3542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보행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후문을 통한 </a:t>
                      </a:r>
                      <a:r>
                        <a:rPr lang="ko-KR" altLang="en-US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등</a:t>
                      </a:r>
                      <a:r>
                        <a:rPr lang="en-US" altLang="ko-KR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하교를 시 보행자 동선이 차량 동선과 혼재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721484"/>
                  </a:ext>
                </a:extLst>
              </a:tr>
              <a:tr h="389424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보행자 주출입구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학교길은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보차혼용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8m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도로로서 인근 빌라 및 아파트에서 도보로 등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하교하는 학생들이 위험에 노출</a:t>
                      </a:r>
                      <a:endParaRPr lang="ko-KR" altLang="en-US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389424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종합의견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개축 시 </a:t>
                      </a:r>
                      <a:r>
                        <a:rPr lang="ko-KR" altLang="en-US" sz="900" b="1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보차분리를</a:t>
                      </a:r>
                      <a:r>
                        <a:rPr lang="ko-KR" altLang="en-US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통한 안전한 등</a:t>
                      </a:r>
                      <a:r>
                        <a:rPr lang="en-US" altLang="ko-KR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하교 동선에 대한 방안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및 </a:t>
                      </a:r>
                      <a:r>
                        <a:rPr lang="en-US" altLang="ko-KR" sz="900" b="1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b="1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학교길에 대한 중장기 개선안이 요구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됨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351220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1F320C3-7814-7937-A505-372A4B17638A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59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2C5AB-5EE1-06FC-B1A4-ED5700B14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>
            <a:extLst>
              <a:ext uri="{FF2B5EF4-FFF2-40B4-BE49-F238E27FC236}">
                <a16:creationId xmlns:a16="http://schemas.microsoft.com/office/drawing/2014/main" id="{BD19AE97-F2A5-5CD0-3B40-2E44892EC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6" y="3479447"/>
            <a:ext cx="2543177" cy="2549697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7DD5BAFE-FFD0-C8E5-720A-6D30892DB8A3}"/>
              </a:ext>
            </a:extLst>
          </p:cNvPr>
          <p:cNvGrpSpPr/>
          <p:nvPr/>
        </p:nvGrpSpPr>
        <p:grpSpPr>
          <a:xfrm>
            <a:off x="3008313" y="3383455"/>
            <a:ext cx="5600479" cy="2651857"/>
            <a:chOff x="523875" y="3383456"/>
            <a:chExt cx="3823980" cy="1810675"/>
          </a:xfrm>
        </p:grpSpPr>
        <p:pic>
          <p:nvPicPr>
            <p:cNvPr id="12" name="Picture 15">
              <a:extLst>
                <a:ext uri="{FF2B5EF4-FFF2-40B4-BE49-F238E27FC236}">
                  <a16:creationId xmlns:a16="http://schemas.microsoft.com/office/drawing/2014/main" id="{EB584BDE-4BA6-4A76-95D0-AC2D7E1E1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57315"/>
            <a:stretch>
              <a:fillRect/>
            </a:stretch>
          </p:blipFill>
          <p:spPr>
            <a:xfrm>
              <a:off x="523875" y="3383456"/>
              <a:ext cx="3817323" cy="1040828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4" name="Picture 15">
              <a:extLst>
                <a:ext uri="{FF2B5EF4-FFF2-40B4-BE49-F238E27FC236}">
                  <a16:creationId xmlns:a16="http://schemas.microsoft.com/office/drawing/2014/main" id="{54DB8F1E-A55B-6CA6-A725-9F06E5F5F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2544" r="15120" b="12205"/>
            <a:stretch>
              <a:fillRect/>
            </a:stretch>
          </p:blipFill>
          <p:spPr>
            <a:xfrm>
              <a:off x="561788" y="4280337"/>
              <a:ext cx="3786067" cy="913794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21E7F4B7-A61F-68AD-B1E6-E309E51049D7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8A87B5B-93AA-C23C-49DD-99D9ACDAB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23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CFB75B-D64D-F8BF-6A90-B7274AC03476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507748-EFBA-1A41-BDAF-0C360CABA256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4.1. </a:t>
            </a:r>
            <a:r>
              <a:rPr lang="ko-KR" altLang="en-US" sz="2180" b="1" dirty="0"/>
              <a:t>현황조사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BA52E480-83C9-1D96-D9D4-500B9203AB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176004"/>
              </p:ext>
            </p:extLst>
          </p:nvPr>
        </p:nvGraphicFramePr>
        <p:xfrm>
          <a:off x="510363" y="1494587"/>
          <a:ext cx="8864363" cy="1678308"/>
        </p:xfrm>
        <a:graphic>
          <a:graphicData uri="http://schemas.openxmlformats.org/drawingml/2006/table">
            <a:tbl>
              <a:tblPr/>
              <a:tblGrid>
                <a:gridCol w="517370">
                  <a:extLst>
                    <a:ext uri="{9D8B030D-6E8A-4147-A177-3AD203B41FA5}">
                      <a16:colId xmlns:a16="http://schemas.microsoft.com/office/drawing/2014/main" val="4157857432"/>
                    </a:ext>
                  </a:extLst>
                </a:gridCol>
                <a:gridCol w="460825">
                  <a:extLst>
                    <a:ext uri="{9D8B030D-6E8A-4147-A177-3AD203B41FA5}">
                      <a16:colId xmlns:a16="http://schemas.microsoft.com/office/drawing/2014/main" val="4097476621"/>
                    </a:ext>
                  </a:extLst>
                </a:gridCol>
                <a:gridCol w="691116">
                  <a:extLst>
                    <a:ext uri="{9D8B030D-6E8A-4147-A177-3AD203B41FA5}">
                      <a16:colId xmlns:a16="http://schemas.microsoft.com/office/drawing/2014/main" val="1971824531"/>
                    </a:ext>
                  </a:extLst>
                </a:gridCol>
                <a:gridCol w="435935">
                  <a:extLst>
                    <a:ext uri="{9D8B030D-6E8A-4147-A177-3AD203B41FA5}">
                      <a16:colId xmlns:a16="http://schemas.microsoft.com/office/drawing/2014/main" val="1236849088"/>
                    </a:ext>
                  </a:extLst>
                </a:gridCol>
                <a:gridCol w="786810">
                  <a:extLst>
                    <a:ext uri="{9D8B030D-6E8A-4147-A177-3AD203B41FA5}">
                      <a16:colId xmlns:a16="http://schemas.microsoft.com/office/drawing/2014/main" val="107991089"/>
                    </a:ext>
                  </a:extLst>
                </a:gridCol>
                <a:gridCol w="797441">
                  <a:extLst>
                    <a:ext uri="{9D8B030D-6E8A-4147-A177-3AD203B41FA5}">
                      <a16:colId xmlns:a16="http://schemas.microsoft.com/office/drawing/2014/main" val="1872273267"/>
                    </a:ext>
                  </a:extLst>
                </a:gridCol>
                <a:gridCol w="435935">
                  <a:extLst>
                    <a:ext uri="{9D8B030D-6E8A-4147-A177-3AD203B41FA5}">
                      <a16:colId xmlns:a16="http://schemas.microsoft.com/office/drawing/2014/main" val="4065860144"/>
                    </a:ext>
                  </a:extLst>
                </a:gridCol>
                <a:gridCol w="574158">
                  <a:extLst>
                    <a:ext uri="{9D8B030D-6E8A-4147-A177-3AD203B41FA5}">
                      <a16:colId xmlns:a16="http://schemas.microsoft.com/office/drawing/2014/main" val="2744455845"/>
                    </a:ext>
                  </a:extLst>
                </a:gridCol>
                <a:gridCol w="1886531">
                  <a:extLst>
                    <a:ext uri="{9D8B030D-6E8A-4147-A177-3AD203B41FA5}">
                      <a16:colId xmlns:a16="http://schemas.microsoft.com/office/drawing/2014/main" val="3279139015"/>
                    </a:ext>
                  </a:extLst>
                </a:gridCol>
                <a:gridCol w="561884">
                  <a:extLst>
                    <a:ext uri="{9D8B030D-6E8A-4147-A177-3AD203B41FA5}">
                      <a16:colId xmlns:a16="http://schemas.microsoft.com/office/drawing/2014/main" val="2743482830"/>
                    </a:ext>
                  </a:extLst>
                </a:gridCol>
                <a:gridCol w="858179">
                  <a:extLst>
                    <a:ext uri="{9D8B030D-6E8A-4147-A177-3AD203B41FA5}">
                      <a16:colId xmlns:a16="http://schemas.microsoft.com/office/drawing/2014/main" val="2643262191"/>
                    </a:ext>
                  </a:extLst>
                </a:gridCol>
                <a:gridCol w="858179">
                  <a:extLst>
                    <a:ext uri="{9D8B030D-6E8A-4147-A177-3AD203B41FA5}">
                      <a16:colId xmlns:a16="http://schemas.microsoft.com/office/drawing/2014/main" val="3055495197"/>
                    </a:ext>
                  </a:extLst>
                </a:gridCol>
              </a:tblGrid>
              <a:tr h="3875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-12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건물명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-10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건축연도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00" kern="0" spc="-10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000" kern="0" spc="-10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년</a:t>
                      </a:r>
                      <a:r>
                        <a:rPr lang="en-US" altLang="ko-KR" sz="1000" kern="0" spc="-10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층수</a:t>
                      </a: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건축면적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㎡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연면적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㎡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안전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등급</a:t>
                      </a: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내진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성능</a:t>
                      </a: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보수이력</a:t>
                      </a: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석면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유무</a:t>
                      </a: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사업대상</a:t>
                      </a: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건축구분</a:t>
                      </a: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301218"/>
                  </a:ext>
                </a:extLst>
              </a:tr>
              <a:tr h="238865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전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-12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본관동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1970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1,446.00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5,670.00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B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미확보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유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사업대상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철거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7549696"/>
                  </a:ext>
                </a:extLst>
              </a:tr>
              <a:tr h="2388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-12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별관동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1982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936.00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2,700.00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B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미확보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철거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974506"/>
                  </a:ext>
                </a:extLst>
              </a:tr>
              <a:tr h="2388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-12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서관동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2002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1,200.06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5,327.00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A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미확보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존치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622483"/>
                  </a:ext>
                </a:extLst>
              </a:tr>
              <a:tr h="238865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후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-12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본관동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770" marR="64770" marT="17907" marB="17907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1,446.00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7,320.00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확보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개축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799574"/>
                  </a:ext>
                </a:extLst>
              </a:tr>
              <a:tr h="2388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-12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서관동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2002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1,200.06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5,327.00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A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미확보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0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116085"/>
                  </a:ext>
                </a:extLst>
              </a:tr>
            </a:tbl>
          </a:graphicData>
        </a:graphic>
      </p:graphicFrame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498DB0A0-49B7-2294-8202-3094B84B775A}"/>
              </a:ext>
            </a:extLst>
          </p:cNvPr>
          <p:cNvSpPr/>
          <p:nvPr/>
        </p:nvSpPr>
        <p:spPr>
          <a:xfrm>
            <a:off x="2367686" y="439412"/>
            <a:ext cx="5104488" cy="550735"/>
          </a:xfrm>
          <a:prstGeom prst="wedgeRoundRectCallout">
            <a:avLst>
              <a:gd name="adj1" fmla="val -63601"/>
              <a:gd name="adj2" fmla="val 50405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fontAlgn="ctr" latinLnBrk="1">
              <a:buFontTx/>
              <a:buChar char="-"/>
            </a:pP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필수기입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학교 내 기존 건축물 전체 시설현황 기술 및 사업대상 표기</a:t>
            </a:r>
            <a:endParaRPr lang="en-US" altLang="ko-KR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8572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 대상동의 경우 보수이력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석면유무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내진설계유무 기입 요청</a:t>
            </a:r>
          </a:p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필요시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시설공사 및 재정투자 이력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구조안전성 검토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사업대상동 석면보유 현황 제시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E51650-702D-122E-2A05-785693E20BD4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8A7645C5-EFEB-91A7-ECB2-7AB10AF1FC1A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8EE42FBC-2269-4AF2-5C86-A7C0F4589277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DF3ABC04-9D9C-E294-3090-EA779DBF9C70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4B15533-7917-CBE6-D03F-16B195C78AC9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7939C5B-8420-00AF-47EE-1C1ED4E14557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9684D09-2DF1-28A0-63A4-39976EE0A6C2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B59AF453-DDB3-708D-1326-7F5F0DC093C8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093A24C-939C-B7BF-26B2-3319D68E63C5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5CB1F6F0-18A9-CCFC-A296-7ED6FBE680FB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BAA9F52B-E305-527D-DB28-FCE5C91F07B3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현황조사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279B91B6-371C-41A2-2DFB-5DC8DEF01675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B1C155D0-2529-F975-2FD4-A1FA5057052E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8597D05D-0C55-1C3B-BBE6-6A52C44257DE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D93103C0-E462-EA62-47F2-CACF5B8E0070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E91845A2-0312-677B-C482-9AF094CAA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704" y="877660"/>
            <a:ext cx="4665088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시설현황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3D804B-0856-2555-073D-1C1D4D67C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367" y="1203106"/>
            <a:ext cx="1217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동별 현황</a:t>
            </a:r>
            <a:endParaRPr kumimoji="0" lang="ko-KR" altLang="en-US" sz="110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A69DE98-216F-01FE-43F6-DD005FDBA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367" y="3202766"/>
            <a:ext cx="2209259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외부공간 현황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 건축물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933CD0-C1A3-36BC-28E8-1AE8D3C71EF6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2650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3419C-6384-C5DD-0163-4B08AFE74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>
            <a:extLst>
              <a:ext uri="{FF2B5EF4-FFF2-40B4-BE49-F238E27FC236}">
                <a16:creationId xmlns:a16="http://schemas.microsoft.com/office/drawing/2014/main" id="{DCC55E18-4FF5-EDC6-7858-C7695D4CF844}"/>
              </a:ext>
            </a:extLst>
          </p:cNvPr>
          <p:cNvGrpSpPr/>
          <p:nvPr/>
        </p:nvGrpSpPr>
        <p:grpSpPr>
          <a:xfrm>
            <a:off x="1469204" y="1525738"/>
            <a:ext cx="7988917" cy="3255003"/>
            <a:chOff x="1469204" y="1525738"/>
            <a:chExt cx="7988917" cy="3255003"/>
          </a:xfrm>
        </p:grpSpPr>
        <p:pic>
          <p:nvPicPr>
            <p:cNvPr id="10" name="Picture 18">
              <a:extLst>
                <a:ext uri="{FF2B5EF4-FFF2-40B4-BE49-F238E27FC236}">
                  <a16:creationId xmlns:a16="http://schemas.microsoft.com/office/drawing/2014/main" id="{8C29B128-C52C-A352-E344-6B9F08F43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99836" y="1689386"/>
              <a:ext cx="3851529" cy="2156542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1" name="Picture 19">
              <a:extLst>
                <a:ext uri="{FF2B5EF4-FFF2-40B4-BE49-F238E27FC236}">
                  <a16:creationId xmlns:a16="http://schemas.microsoft.com/office/drawing/2014/main" id="{89B65AB4-9098-46B5-0678-4FCA5B361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8119"/>
            <a:stretch>
              <a:fillRect/>
            </a:stretch>
          </p:blipFill>
          <p:spPr>
            <a:xfrm>
              <a:off x="1469204" y="1525738"/>
              <a:ext cx="2511431" cy="2417503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2" name="Picture 21">
              <a:extLst>
                <a:ext uri="{FF2B5EF4-FFF2-40B4-BE49-F238E27FC236}">
                  <a16:creationId xmlns:a16="http://schemas.microsoft.com/office/drawing/2014/main" id="{2493AAF6-A162-0FFC-2C8F-F27D264C2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b="9879"/>
            <a:stretch>
              <a:fillRect/>
            </a:stretch>
          </p:blipFill>
          <p:spPr>
            <a:xfrm>
              <a:off x="4919931" y="4011300"/>
              <a:ext cx="4538190" cy="769441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B3B4509D-A3A5-F056-2133-B18F571F83AA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A9B9D81-C84F-0AD3-B3F7-DC51B280A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24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4889E4-A2D5-A123-EBA7-13FB25E5C2DF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E68A47-E8A7-C4E1-B594-7D3C60B3D25B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4.1. </a:t>
            </a:r>
            <a:r>
              <a:rPr lang="ko-KR" altLang="en-US" sz="2180" b="1" dirty="0"/>
              <a:t>현황조사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BAEC88-2AE1-3748-860D-2893F7C75059}"/>
              </a:ext>
            </a:extLst>
          </p:cNvPr>
          <p:cNvSpPr txBox="1"/>
          <p:nvPr/>
        </p:nvSpPr>
        <p:spPr>
          <a:xfrm>
            <a:off x="533112" y="4178266"/>
            <a:ext cx="4296063" cy="1743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base" latinLnBrk="1">
              <a:lnSpc>
                <a:spcPct val="120000"/>
              </a:lnSpc>
            </a:pPr>
            <a:r>
              <a:rPr lang="en-US" altLang="ko-KR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 활용도 확인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2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담당 교원이 상주하는 실은 활용도가 높으나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</a:t>
            </a:r>
            <a:r>
              <a:rPr lang="ko-KR" altLang="en-US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일반교실 위주의 수업활동에 치중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됨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2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일부 동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은 관리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행정공간 위주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타 동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은 유치원 및 교수학습공간 위주로 구성되어 </a:t>
            </a:r>
            <a:r>
              <a:rPr lang="ko-KR" altLang="en-US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 활용의 불균형 발생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2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건물 간 연결통로가 일부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(1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층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 설치되어 있어 기후 영향 및 교사 이동 불편이 초래되고 있음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2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특정 동의 교수학습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특화공간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도서관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컴퓨터실 등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이용 시 </a:t>
            </a:r>
            <a:r>
              <a:rPr lang="ko-KR" altLang="en-US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외부 동선을 거쳐야 하는 불편 발생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2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지</a:t>
            </a:r>
            <a:r>
              <a:rPr lang="ko-KR" altLang="en-US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역사회 활용을 위해 조성된 공간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: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주민협의회실 등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은 </a:t>
            </a:r>
            <a:r>
              <a:rPr lang="ko-KR" altLang="en-US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현재 </a:t>
            </a:r>
            <a:r>
              <a:rPr lang="ko-KR" altLang="en-US" sz="1000" b="1" i="1" dirty="0" err="1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미활용</a:t>
            </a:r>
            <a:r>
              <a:rPr lang="ko-KR" altLang="en-US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상태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2EABC-8033-2D26-121D-E7F00511C17D}"/>
              </a:ext>
            </a:extLst>
          </p:cNvPr>
          <p:cNvSpPr txBox="1"/>
          <p:nvPr/>
        </p:nvSpPr>
        <p:spPr>
          <a:xfrm>
            <a:off x="5107646" y="4780067"/>
            <a:ext cx="4296064" cy="9929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fontAlgn="base" latinLnBrk="1">
              <a:lnSpc>
                <a:spcPct val="15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 </a:t>
            </a:r>
            <a:r>
              <a:rPr lang="ko-KR" altLang="en-US" sz="1000" i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동선 분석에 따른 공간위계 방향성 확인</a:t>
            </a:r>
            <a:endParaRPr lang="ko-KR" altLang="en-US" sz="1000" dirty="0">
              <a:solidFill>
                <a:srgbClr val="2D1A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특별교실 외곽배치로 동선 복잡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최대 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4~5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단계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행정공간 중심의 위계 형성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▶ 중점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공용공간을 중심부 배치해 접근성과 유연성 강화 필요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1C840D-FAC9-7C98-001A-D7CBD21834B4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BECB27CA-C370-7C72-4413-C7DAC2134D66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6CA54D26-9FBA-7136-3BAF-733687D9ADE4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EDD38FC4-E671-80A0-3635-2371AE9E8C54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BF9D2707-D511-63ED-F50C-20D93FDD5B77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F6FFFB27-B1A7-3F32-4CF0-BEB8DC6A66B1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8B49D63-F81A-16B4-C046-0503B0CD2264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090F6ABA-DA39-716E-9EE0-AD63DBEEBDA1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FF620033-49E4-FBA8-C023-929A1D657E03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9157212-7C05-5DD6-4104-D9CD136C473B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175F71D8-C011-B6CD-A61E-4AF333CD572A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현황조사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F81E647C-BE6B-3359-8B87-75D1967E00D5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6D16346D-0779-8E4C-EB48-D9262FC53CB6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853B2B35-4FB7-97C5-A1B3-91530EADDE1A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127A7401-9428-1D57-DF1D-C84425CD355A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F52165-52ED-0140-0068-1F3F951319B6}"/>
              </a:ext>
            </a:extLst>
          </p:cNvPr>
          <p:cNvSpPr txBox="1"/>
          <p:nvPr/>
        </p:nvSpPr>
        <p:spPr>
          <a:xfrm rot="20343963">
            <a:off x="3853396" y="2522572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E25316CF-24F8-E6B2-1D76-EB7791A6A9BB}"/>
              </a:ext>
            </a:extLst>
          </p:cNvPr>
          <p:cNvSpPr/>
          <p:nvPr/>
        </p:nvSpPr>
        <p:spPr>
          <a:xfrm>
            <a:off x="2713155" y="517189"/>
            <a:ext cx="4714279" cy="323931"/>
          </a:xfrm>
          <a:prstGeom prst="wedgeRoundRectCallout">
            <a:avLst>
              <a:gd name="adj1" fmla="val -60635"/>
              <a:gd name="adj2" fmla="val 46210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>
              <a:lnSpc>
                <a:spcPct val="150000"/>
              </a:lnSpc>
            </a:pP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필요시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면적비율 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공간위계 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점유공간 분석을 통한 공간구성 방향 설정 권고</a:t>
            </a:r>
          </a:p>
        </p:txBody>
      </p:sp>
      <p:sp>
        <p:nvSpPr>
          <p:cNvPr id="22" name="Rectangle 1">
            <a:extLst>
              <a:ext uri="{FF2B5EF4-FFF2-40B4-BE49-F238E27FC236}">
                <a16:creationId xmlns:a16="http://schemas.microsoft.com/office/drawing/2014/main" id="{80C80C69-151B-2AA6-16ED-F28C28513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704" y="877660"/>
            <a:ext cx="4665088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시설현황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-2 </a:t>
            </a:r>
            <a:r>
              <a:rPr lang="en-US" altLang="ko-KR" sz="110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(※ </a:t>
            </a:r>
            <a:r>
              <a:rPr lang="ko-KR" altLang="en-US" sz="1100" dirty="0" err="1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추가예시</a:t>
            </a:r>
            <a:r>
              <a:rPr lang="ko-KR" altLang="en-US" sz="110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en-US" altLang="ko-KR" sz="110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– </a:t>
            </a:r>
            <a:r>
              <a:rPr lang="ko-KR" altLang="en-US" sz="110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공간 활용도 및 동선분석</a:t>
            </a:r>
            <a:r>
              <a:rPr lang="en-US" altLang="ko-KR" sz="1100" dirty="0">
                <a:solidFill>
                  <a:srgbClr val="0000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lang="en-US" altLang="ko-KR" sz="1300" dirty="0">
              <a:solidFill>
                <a:srgbClr val="0000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DA8AA4-09A4-2C4D-E149-F2323D2CA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367" y="1203106"/>
            <a:ext cx="1628972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 활용도 현황</a:t>
            </a:r>
            <a:endParaRPr kumimoji="0" lang="ko-KR" altLang="en-US" sz="110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5167518-80A8-63C6-8100-BA1F0EAFE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1203106"/>
            <a:ext cx="2164375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동선 분석에 따른 공간위계</a:t>
            </a:r>
            <a:endParaRPr kumimoji="0" lang="ko-KR" altLang="en-US" sz="110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653102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7FDFD-88FF-628C-968A-57CF09B09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E318C58A-1F9D-F20F-ED63-CB1A0CA9FB1A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5DA6900-FE11-45B9-D3AC-C72F041A9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25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EAFD61-9779-9900-C3D1-FB88E0131555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69C867-65F0-AFBC-89A8-573ED0E80700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4.1. </a:t>
            </a:r>
            <a:r>
              <a:rPr lang="ko-KR" altLang="en-US" sz="2180" b="1" dirty="0"/>
              <a:t>현황조사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668990E1-D830-B07D-FF8B-2AA8F2130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211" y="884519"/>
            <a:ext cx="8909595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시설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현황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-3 </a:t>
            </a:r>
            <a:r>
              <a:rPr lang="en-US" altLang="ko-KR" sz="1100" b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(※ </a:t>
            </a:r>
            <a:r>
              <a:rPr lang="ko-KR" altLang="en-US" sz="1100" b="1" dirty="0" err="1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추가예시</a:t>
            </a:r>
            <a:r>
              <a:rPr lang="ko-KR" altLang="en-US" sz="1100" b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en-US" altLang="ko-KR" sz="1100" b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– </a:t>
            </a:r>
            <a:r>
              <a:rPr lang="ko-KR" altLang="en-US" sz="1100" b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점유공간 현황 분석</a:t>
            </a:r>
            <a:r>
              <a:rPr lang="en-US" altLang="ko-KR" sz="1100" b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lang="en-US" altLang="ko-KR" sz="1300" i="1" dirty="0">
              <a:solidFill>
                <a:srgbClr val="2D1A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pic>
        <p:nvPicPr>
          <p:cNvPr id="14" name="Picture 24">
            <a:extLst>
              <a:ext uri="{FF2B5EF4-FFF2-40B4-BE49-F238E27FC236}">
                <a16:creationId xmlns:a16="http://schemas.microsoft.com/office/drawing/2014/main" id="{CF314748-26D9-80FE-C304-335835A1FD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046"/>
          <a:stretch>
            <a:fillRect/>
          </a:stretch>
        </p:blipFill>
        <p:spPr>
          <a:xfrm>
            <a:off x="663702" y="1445909"/>
            <a:ext cx="3981043" cy="444658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5" name="Picture 25">
            <a:extLst>
              <a:ext uri="{FF2B5EF4-FFF2-40B4-BE49-F238E27FC236}">
                <a16:creationId xmlns:a16="http://schemas.microsoft.com/office/drawing/2014/main" id="{69D90474-996C-FD3B-4217-5610A7D7DF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355" b="36140"/>
          <a:stretch>
            <a:fillRect/>
          </a:stretch>
        </p:blipFill>
        <p:spPr>
          <a:xfrm>
            <a:off x="4953000" y="1688242"/>
            <a:ext cx="3925913" cy="264998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201AAD7-6A3B-044D-5BCD-40C732CC681D}"/>
              </a:ext>
            </a:extLst>
          </p:cNvPr>
          <p:cNvSpPr txBox="1"/>
          <p:nvPr/>
        </p:nvSpPr>
        <p:spPr>
          <a:xfrm>
            <a:off x="4952999" y="4481149"/>
            <a:ext cx="4421730" cy="1454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fontAlgn="base" latinLnBrk="1">
              <a:lnSpc>
                <a:spcPct val="150000"/>
              </a:lnSpc>
            </a:pPr>
            <a:r>
              <a:rPr lang="en-US" altLang="ko-KR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000" b="1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점유공간 분석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일반교실 위주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다양한 교수학습 대응 한계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 err="1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실단위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구성으로 공간 전환 어려움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행정 중심으로 학생 공간 부족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▶ 유사 용도 융합 및 공용공간 학습화 → 특화공간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(000.00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㎡</a:t>
            </a:r>
            <a:r>
              <a:rPr lang="en-US" altLang="ko-KR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0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조성</a:t>
            </a: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lvl="0" fontAlgn="base" latinLnBrk="1">
              <a:lnSpc>
                <a:spcPct val="150000"/>
              </a:lnSpc>
            </a:pPr>
            <a:endParaRPr lang="ko-KR" altLang="en-US" sz="1000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73BAC5-8039-A0C6-4089-ADF87A390BDF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14ADD525-90F6-E0EC-9652-E58370B351C3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29BF2308-6833-1103-CB7A-1F4CB85AC29A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7773AED-BE47-BB30-222D-6D99958583DC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F77C55CC-EFA3-7352-EA35-C7B8AA6C6BFF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1C04037C-C29F-E31A-E0D8-B208C400196D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0E099AA6-DD4F-1A9E-49EF-46987A84B264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9914EB7D-B22A-7D99-BD38-AB49116D992B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1E325A4E-5717-07B1-551F-D0088CBBBCA8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0ED041B4-8D69-9166-9512-8AAE008CE394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5005DC7F-A430-FBAA-5753-28CF51FEFBA8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현황조사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1E5F6E85-725E-6501-3BBD-5949265CE9DB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F2C2356-A7BE-44E2-EC3D-C87F09F12F0F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0A3F5233-2110-CA7E-7342-D1F42DED3FD6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5BE5F079-A2EE-6E4B-6BEF-67AF99909B46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85C0F5-E63B-9E80-B67A-6AE96DF5D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367" y="1203106"/>
            <a:ext cx="3826689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대상학교 공간현황</a:t>
            </a:r>
            <a:r>
              <a:rPr kumimoji="0" lang="en-US" altLang="ko-KR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(3,056.12㎡, </a:t>
            </a:r>
            <a:r>
              <a:rPr kumimoji="0" lang="ko-KR" altLang="en-US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학생수 </a:t>
            </a:r>
            <a:r>
              <a:rPr kumimoji="0" lang="en-US" altLang="ko-KR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124</a:t>
            </a:r>
            <a:r>
              <a:rPr kumimoji="0" lang="ko-KR" altLang="en-US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</a:t>
            </a:r>
            <a:r>
              <a:rPr kumimoji="0" lang="en-US" altLang="ko-KR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6</a:t>
            </a:r>
            <a:r>
              <a:rPr kumimoji="0" lang="ko-KR" altLang="en-US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학급 기준</a:t>
            </a:r>
            <a:r>
              <a:rPr kumimoji="0" lang="en-US" altLang="ko-KR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kumimoji="0" lang="ko-KR" altLang="en-US" sz="110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EF672727-BF04-CC6F-16B1-989EFB0C2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9269" y="1203106"/>
            <a:ext cx="3187091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lang="en-US" altLang="ko-KR" sz="1100" i="1" dirty="0">
                <a:solidFill>
                  <a:srgbClr val="0000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대상학교 학습규모별 점유공간 현황</a:t>
            </a:r>
            <a:r>
              <a:rPr kumimoji="0" lang="en-US" altLang="ko-KR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kumimoji="0" lang="ko-KR" altLang="en-US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면적기준</a:t>
            </a:r>
            <a:r>
              <a:rPr kumimoji="0" lang="en-US" altLang="ko-KR" sz="10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kumimoji="0" lang="ko-KR" altLang="en-US" sz="110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A0C0F0-17F9-933E-0760-B02F1DCE9E8A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1072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FF7AF-A219-439E-6624-7B5B8364E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06AC190-CCD7-529E-7828-A30AB37CB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533" y="1131733"/>
            <a:ext cx="7900933" cy="486469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FDD9C38C-E001-5D6A-1F16-7A02C5F68A91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066B6CF-36AA-E224-888A-1757E0957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26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81524D-2D5B-7940-6B7A-A6C9B484EABA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AA2BC-770A-5150-4681-2276F56ED991}"/>
              </a:ext>
            </a:extLst>
          </p:cNvPr>
          <p:cNvSpPr txBox="1"/>
          <p:nvPr/>
        </p:nvSpPr>
        <p:spPr>
          <a:xfrm>
            <a:off x="381618" y="318970"/>
            <a:ext cx="2398866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4.2. </a:t>
            </a:r>
            <a:r>
              <a:rPr lang="ko-KR" altLang="en-US" sz="2180" b="1" dirty="0"/>
              <a:t>건축물의 계획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8461AE6D-8E53-5201-A503-036431AD2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30" y="803400"/>
            <a:ext cx="8909595" cy="36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대안 검토</a:t>
            </a:r>
            <a:endParaRPr lang="en-US" altLang="ko-KR" sz="1100" b="1" dirty="0">
              <a:solidFill>
                <a:srgbClr val="2D1A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25AD92-2F14-9531-F2FE-0BA5D19BCA35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0FEA6CCA-2ED9-4FED-BADD-FAEF547535C8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D5973498-BE38-6CDB-0AD0-5A1A6C1DA5EE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C06224C1-79AF-FC28-8721-DD2B581D4E88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EC620653-516F-88B2-E899-11B4D3315763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1E041F17-6B2E-2313-6290-B87E0260B5EB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7EC0673-3BD8-CE69-6074-70066B226E70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C8D4F9C-F441-9154-81C7-EA40F109A55F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CA8266CC-7717-D219-33C5-E427E6F5B891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D46D039E-96C4-B402-B64D-8184AE2DAB8B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B0572A09-DFE3-D2FB-5B62-FFA100F6ED4B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2DFE0EB6-7395-540B-39AF-B02E8E7DCACB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건축물의 계획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BDFC0985-A379-6C5E-E4F0-C1507B9C7BB4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96ADC13F-C5CB-1CAB-C2E8-40154C8508AF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F2EDDD2D-4A2B-E45E-B0D6-62CA003A1F87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3A14E-1ED9-1E2D-7437-987484242A7C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93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B5BE9-0F17-B570-C3A3-D602C66A6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238C8B0F-6AB7-941A-DE93-6DFA3639E651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B6A1107-01FC-EA39-5BF4-E662F386D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27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92C46B-F944-CAF3-38E2-015F765B8A43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93D80D-1464-4156-A33F-590BBB35F289}"/>
              </a:ext>
            </a:extLst>
          </p:cNvPr>
          <p:cNvSpPr txBox="1"/>
          <p:nvPr/>
        </p:nvSpPr>
        <p:spPr>
          <a:xfrm>
            <a:off x="381618" y="318970"/>
            <a:ext cx="2398866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4.2. </a:t>
            </a:r>
            <a:r>
              <a:rPr lang="ko-KR" altLang="en-US" sz="2180" b="1" dirty="0"/>
              <a:t>건축물의 계획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4070CC17-6E75-6526-9CAE-7AC2BCDCC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30" y="803400"/>
            <a:ext cx="8909595" cy="36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배치계획</a:t>
            </a:r>
            <a:r>
              <a:rPr lang="en-US" altLang="ko-KR" sz="1100" b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(※ </a:t>
            </a:r>
            <a:r>
              <a:rPr lang="ko-KR" altLang="en-US" sz="1100" b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외부공간 및 외부동선 포함</a:t>
            </a:r>
            <a:r>
              <a:rPr lang="en-US" altLang="ko-KR" sz="1100" b="1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A9174A-023F-633F-214C-4FFF86B2FFF0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C6A4C6BC-4A66-2CC4-E67D-DA3455A7A3EA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67AA251B-5969-0B26-A363-4D1FEB0A4693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CBDFAFC8-A4C7-278E-4643-A209A230066F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F0B21394-8043-8015-F91C-FBC1DE6BE744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2313ABD2-D93B-773D-81B8-ACE2B332ACB7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E50E8C28-1BF6-EDB0-C8FC-791567A6E4DB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D7CD1DA7-B0FE-06A9-45AE-F7456343CBB7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A87EE44D-3660-2B34-6A0D-91CF0A323C19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52BBAE07-0443-834B-6FFA-3FE80ADF4570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6A14DED-D6B2-879B-394B-CC90E29C3FAE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541F93D7-5156-2D77-C125-E8F477BD927F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건축물의 계획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A5E1972-659E-5E48-47D7-2FFA51ADA72F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E47031C5-2E43-502B-D1CD-298F9B3464D4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0479F10-2A44-916A-DBB6-7EE8D85189B2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26E8BBEB-0505-16BD-5AAA-96F962639F08}"/>
              </a:ext>
            </a:extLst>
          </p:cNvPr>
          <p:cNvSpPr/>
          <p:nvPr/>
        </p:nvSpPr>
        <p:spPr>
          <a:xfrm>
            <a:off x="3504568" y="566800"/>
            <a:ext cx="3113279" cy="451474"/>
          </a:xfrm>
          <a:prstGeom prst="wedgeRoundRectCallout">
            <a:avLst>
              <a:gd name="adj1" fmla="val -63601"/>
              <a:gd name="adj2" fmla="val 50405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대지 내 사업대상 건축물 배치</a:t>
            </a:r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안</a:t>
            </a:r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), 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동선계획 제시  </a:t>
            </a:r>
          </a:p>
          <a:p>
            <a:pPr lvl="0"/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필요시</a:t>
            </a:r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배치</a:t>
            </a:r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안</a:t>
            </a:r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의 장단점 분석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A9A4062-062C-363B-22A4-CEF71F409F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681259"/>
              </p:ext>
            </p:extLst>
          </p:nvPr>
        </p:nvGraphicFramePr>
        <p:xfrm>
          <a:off x="531271" y="1184374"/>
          <a:ext cx="8850854" cy="4737419"/>
        </p:xfrm>
        <a:graphic>
          <a:graphicData uri="http://schemas.openxmlformats.org/drawingml/2006/table">
            <a:tbl>
              <a:tblPr/>
              <a:tblGrid>
                <a:gridCol w="8850854">
                  <a:extLst>
                    <a:ext uri="{9D8B030D-6E8A-4147-A177-3AD203B41FA5}">
                      <a16:colId xmlns:a16="http://schemas.microsoft.com/office/drawing/2014/main" val="511737359"/>
                    </a:ext>
                  </a:extLst>
                </a:gridCol>
              </a:tblGrid>
              <a:tr h="4737419">
                <a:tc>
                  <a:txBody>
                    <a:bodyPr/>
                    <a:lstStyle/>
                    <a:p>
                      <a:pPr marL="293370" marR="0" indent="-293370" algn="l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8006" marR="58006" marT="16037" marB="1603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642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29864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92B8D-E8DE-A6F6-FCB1-CBE356D00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34E62F4F-0531-F46F-37D8-1D440CF1A82C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3B7B6EB-EB44-1417-F333-50EF8DED1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28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3C81F5-C702-A0D0-D6C3-51BB98A9E079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E4BFC0-4328-2BD7-0FF0-890A19C2E7A1}"/>
              </a:ext>
            </a:extLst>
          </p:cNvPr>
          <p:cNvSpPr txBox="1"/>
          <p:nvPr/>
        </p:nvSpPr>
        <p:spPr>
          <a:xfrm>
            <a:off x="381618" y="318970"/>
            <a:ext cx="2398866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4.2. </a:t>
            </a:r>
            <a:r>
              <a:rPr lang="ko-KR" altLang="en-US" sz="2180" b="1" dirty="0"/>
              <a:t>건축물의 계획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40AA78CD-70E3-640D-14B8-E76CFC4CF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5" y="800589"/>
            <a:ext cx="8909595" cy="62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공간계획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-1</a:t>
            </a:r>
          </a:p>
          <a:p>
            <a:pPr defTabSz="914400">
              <a:lnSpc>
                <a:spcPct val="150000"/>
              </a:lnSpc>
            </a:pPr>
            <a:r>
              <a:rPr lang="en-US" altLang="ko-KR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1) </a:t>
            </a:r>
            <a:r>
              <a:rPr lang="ko-KR" altLang="en-US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중점</a:t>
            </a:r>
            <a:r>
              <a:rPr lang="en-US" altLang="ko-KR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특화</a:t>
            </a:r>
            <a:r>
              <a:rPr lang="en-US" altLang="ko-KR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 계획</a:t>
            </a:r>
            <a:endParaRPr lang="en-US" altLang="ko-KR" sz="1100" b="1" i="1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3F6D7D-DBBD-CB2F-9120-D4A00A3EFEA7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9A6525E3-40AE-FE83-E914-289724309767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0F551EAD-0A69-6723-9D1C-78DD40336EE4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84A195C7-11FC-B518-1E6B-9A756BB3783D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ECB91013-3F48-A076-9BBE-DF5E54F790FD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71A320BA-BFAB-61E4-10B9-D01F2F547599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F38D85F-7F15-7EFB-CAEF-3A45C8630D68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B494C9DB-357F-E40F-5461-E9A988CDFF8E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BED7188B-81A5-F134-1F6F-F0E011FEB887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51070D86-D2FE-E100-6D3F-A9F34CE20729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2196F72F-1BF1-B77C-4ABE-42D4A89084B5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443387D2-0C30-0032-B7B4-D99787A2645A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건축물의 계획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96F74C9C-B912-77E4-293C-C4A2AEBE70F0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9A0CFFC-CAA3-D401-249E-38338F1884DE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8760F5C5-D17C-1AD5-6EA5-1FFEC642C245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D5B2E5CE-C17B-3FCC-75B3-5F78F6F14C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755967"/>
              </p:ext>
            </p:extLst>
          </p:nvPr>
        </p:nvGraphicFramePr>
        <p:xfrm>
          <a:off x="531271" y="1419225"/>
          <a:ext cx="8850854" cy="4502568"/>
        </p:xfrm>
        <a:graphic>
          <a:graphicData uri="http://schemas.openxmlformats.org/drawingml/2006/table">
            <a:tbl>
              <a:tblPr/>
              <a:tblGrid>
                <a:gridCol w="8850854">
                  <a:extLst>
                    <a:ext uri="{9D8B030D-6E8A-4147-A177-3AD203B41FA5}">
                      <a16:colId xmlns:a16="http://schemas.microsoft.com/office/drawing/2014/main" val="511737359"/>
                    </a:ext>
                  </a:extLst>
                </a:gridCol>
              </a:tblGrid>
              <a:tr h="4502568">
                <a:tc>
                  <a:txBody>
                    <a:bodyPr/>
                    <a:lstStyle/>
                    <a:p>
                      <a:pPr marL="293370" marR="0" indent="-293370" algn="l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8006" marR="58006" marT="16037" marB="1603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642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3815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F2604-D190-34F8-A0DD-365111572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0096F74A-F96E-3385-B364-3EC23937A792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5EA21801-F78A-AE90-6126-42C51D49B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29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6ADB17-9BA5-069C-91C9-427F42902515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5AE44D-08F7-7DEF-CDBF-9B2C42AFF6F3}"/>
              </a:ext>
            </a:extLst>
          </p:cNvPr>
          <p:cNvSpPr txBox="1"/>
          <p:nvPr/>
        </p:nvSpPr>
        <p:spPr>
          <a:xfrm>
            <a:off x="381618" y="318970"/>
            <a:ext cx="2398866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4.2. </a:t>
            </a:r>
            <a:r>
              <a:rPr lang="ko-KR" altLang="en-US" sz="2180" b="1" dirty="0"/>
              <a:t>건축물의 계획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53E107FF-BB07-6E48-A033-55BCEB0C7F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202" y="797813"/>
            <a:ext cx="8909595" cy="62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공간계획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-2</a:t>
            </a:r>
          </a:p>
          <a:p>
            <a:pPr defTabSz="914400">
              <a:lnSpc>
                <a:spcPct val="150000"/>
              </a:lnSpc>
            </a:pPr>
            <a:r>
              <a:rPr lang="en-US" altLang="ko-KR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2) </a:t>
            </a:r>
            <a:r>
              <a:rPr lang="ko-KR" altLang="en-US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평면계획 </a:t>
            </a:r>
            <a:r>
              <a:rPr lang="en-US" altLang="ko-KR" sz="1100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(※ </a:t>
            </a:r>
            <a:r>
              <a:rPr lang="ko-KR" altLang="en-US" sz="1100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주요 </a:t>
            </a:r>
            <a:r>
              <a:rPr lang="ko-KR" altLang="en-US" sz="1100" dirty="0" err="1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실별계획</a:t>
            </a:r>
            <a:r>
              <a:rPr lang="ko-KR" altLang="en-US" sz="1100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포함</a:t>
            </a:r>
            <a:r>
              <a:rPr lang="en-US" altLang="ko-KR" sz="1100" dirty="0">
                <a:solidFill>
                  <a:srgbClr val="2D1AFF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lang="en-US" altLang="ko-KR" sz="1100" i="1" dirty="0">
              <a:solidFill>
                <a:srgbClr val="2D1A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C66CD1-C24F-E2B7-2836-DD780C951175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D8E9DE59-739A-EA2F-12A9-16A4B95AF723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74D4346-FBD6-B7C6-5AE6-BDDD8F4311A9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D221E718-991E-1B6A-1D5B-6890BFBB9EB3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771C669C-1BD8-0B8E-0944-90158187813E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607EB919-2988-C86D-27B4-08998F64F907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88CF79F0-6A38-C54C-43FC-A3B4025196D2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8A62C6D-45E1-74BC-363E-DBE041269DCD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44374091-DB87-8076-B83E-FFD711061120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9D407800-7FDC-DA8C-DB5E-0B59BDEC0457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B6B7E5E0-1FED-50CB-22FE-8571182DEB42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61B5948C-D530-D796-65E5-450B091AA00B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건축물의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C9B4F303-EF94-F96D-6E0C-17089973AAC9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79FF723-2290-D8EB-9A99-02D73BE88C85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995AE005-E8BD-98E5-DD3B-F8FD2114D00C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6FC24F4-8587-5DAE-308A-6740940B78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513247"/>
              </p:ext>
            </p:extLst>
          </p:nvPr>
        </p:nvGraphicFramePr>
        <p:xfrm>
          <a:off x="531271" y="1419225"/>
          <a:ext cx="8850854" cy="4502568"/>
        </p:xfrm>
        <a:graphic>
          <a:graphicData uri="http://schemas.openxmlformats.org/drawingml/2006/table">
            <a:tbl>
              <a:tblPr/>
              <a:tblGrid>
                <a:gridCol w="8850854">
                  <a:extLst>
                    <a:ext uri="{9D8B030D-6E8A-4147-A177-3AD203B41FA5}">
                      <a16:colId xmlns:a16="http://schemas.microsoft.com/office/drawing/2014/main" val="511737359"/>
                    </a:ext>
                  </a:extLst>
                </a:gridCol>
              </a:tblGrid>
              <a:tr h="4502568">
                <a:tc>
                  <a:txBody>
                    <a:bodyPr/>
                    <a:lstStyle/>
                    <a:p>
                      <a:pPr marL="293370" marR="0" indent="-293370" algn="l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8006" marR="58006" marT="16037" marB="1603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642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5338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DFC0F-B194-629E-C59F-7C26F661D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3">
            <a:extLst>
              <a:ext uri="{FF2B5EF4-FFF2-40B4-BE49-F238E27FC236}">
                <a16:creationId xmlns:a16="http://schemas.microsoft.com/office/drawing/2014/main" id="{85E32FED-71C8-40EF-552E-852579C1EC50}"/>
              </a:ext>
            </a:extLst>
          </p:cNvPr>
          <p:cNvSpPr txBox="1"/>
          <p:nvPr/>
        </p:nvSpPr>
        <p:spPr>
          <a:xfrm>
            <a:off x="704850" y="944564"/>
            <a:ext cx="4533900" cy="360362"/>
          </a:xfrm>
          <a:prstGeom prst="rect">
            <a:avLst/>
          </a:prstGeom>
        </p:spPr>
        <p:txBody>
          <a:bodyPr lIns="0" tIns="66194" rIns="0" bIns="66194" rtlCol="0" anchor="ctr"/>
          <a:lstStyle/>
          <a:p>
            <a:pPr lvl="0">
              <a:lnSpc>
                <a:spcPct val="108646"/>
              </a:lnSpc>
            </a:pPr>
            <a:r>
              <a:rPr lang="ko-KR" altLang="en-US" sz="1600" b="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목   차</a:t>
            </a:r>
            <a:endParaRPr lang="en" sz="1600" b="0" i="0" u="none" strike="noStrike" dirty="0">
              <a:solidFill>
                <a:schemeClr val="tx1">
                  <a:lumMod val="65000"/>
                  <a:lumOff val="35000"/>
                </a:scheme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725080D-D447-F9AF-53DA-8DE97600D2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519278"/>
              </p:ext>
            </p:extLst>
          </p:nvPr>
        </p:nvGraphicFramePr>
        <p:xfrm>
          <a:off x="681038" y="1484313"/>
          <a:ext cx="8448675" cy="4799093"/>
        </p:xfrm>
        <a:graphic>
          <a:graphicData uri="http://schemas.openxmlformats.org/drawingml/2006/table">
            <a:tbl>
              <a:tblPr/>
              <a:tblGrid>
                <a:gridCol w="4275426">
                  <a:extLst>
                    <a:ext uri="{9D8B030D-6E8A-4147-A177-3AD203B41FA5}">
                      <a16:colId xmlns:a16="http://schemas.microsoft.com/office/drawing/2014/main" val="1275764762"/>
                    </a:ext>
                  </a:extLst>
                </a:gridCol>
                <a:gridCol w="4173249">
                  <a:extLst>
                    <a:ext uri="{9D8B030D-6E8A-4147-A177-3AD203B41FA5}">
                      <a16:colId xmlns:a16="http://schemas.microsoft.com/office/drawing/2014/main" val="1457654663"/>
                    </a:ext>
                  </a:extLst>
                </a:gridCol>
              </a:tblGrid>
              <a:tr h="607179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1. </a:t>
                      </a:r>
                      <a:r>
                        <a:rPr lang="ko-KR" altLang="en-US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사업개요 및 </a:t>
                      </a:r>
                      <a:r>
                        <a:rPr lang="ko-KR" altLang="en-US" sz="1400" kern="0" spc="0" dirty="0" err="1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학생배치검토</a:t>
                      </a:r>
                      <a:r>
                        <a:rPr lang="ko-KR" altLang="en-US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등</a:t>
                      </a:r>
                      <a:endParaRPr lang="ko-KR" altLang="en-US" sz="1400" kern="0" spc="0" dirty="0">
                        <a:solidFill>
                          <a:srgbClr val="002060"/>
                        </a:solidFill>
                        <a:effectLst/>
                        <a:latin typeface="함초롬바탕" panose="0203060400010101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60993" marR="60993" marT="16863" marB="168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1.1.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사업개요</a:t>
                      </a:r>
                      <a:endParaRPr lang="ko-KR" altLang="en-US" sz="12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1.2. </a:t>
                      </a:r>
                      <a:r>
                        <a:rPr lang="ko-KR" altLang="en-US" sz="1200" kern="0" spc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학생배치검토</a:t>
                      </a:r>
                      <a:endParaRPr lang="en-US" altLang="ko-KR" sz="12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0993" marR="60993" marT="16863" marB="168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1271775"/>
                  </a:ext>
                </a:extLst>
              </a:tr>
              <a:tr h="967277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2. </a:t>
                      </a:r>
                      <a:r>
                        <a:rPr lang="ko-KR" altLang="en-US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사업비 및 사업기간</a:t>
                      </a:r>
                      <a:r>
                        <a:rPr lang="en-US" altLang="ko-KR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, </a:t>
                      </a:r>
                      <a:r>
                        <a:rPr lang="ko-KR" altLang="en-US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발주계획 등</a:t>
                      </a:r>
                      <a:endParaRPr lang="ko-KR" altLang="en-US" sz="1400" kern="0" spc="0" dirty="0">
                        <a:solidFill>
                          <a:srgbClr val="002060"/>
                        </a:solidFill>
                        <a:effectLst/>
                        <a:latin typeface="함초롬바탕" panose="0203060400010101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60993" marR="60993" marT="16863" marB="168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2.1.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사업비 산정</a:t>
                      </a:r>
                      <a:endParaRPr lang="ko-KR" altLang="en-US" sz="12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2.2.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사업기간 산정</a:t>
                      </a: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2.3.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설계용역 발주방식</a:t>
                      </a:r>
                      <a:endParaRPr lang="en-US" altLang="ko-KR" sz="12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0993" marR="60993" marT="16863" marB="168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3244776"/>
                  </a:ext>
                </a:extLst>
              </a:tr>
              <a:tr h="931399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3. </a:t>
                      </a:r>
                      <a:r>
                        <a:rPr lang="ko-KR" altLang="en-US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교육과정 등에 관한 사항</a:t>
                      </a:r>
                      <a:endParaRPr lang="ko-KR" altLang="en-US" sz="1400" kern="0" spc="0" dirty="0">
                        <a:solidFill>
                          <a:srgbClr val="002060"/>
                        </a:solidFill>
                        <a:effectLst/>
                        <a:latin typeface="함초롬바탕" panose="0203060400010101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60993" marR="60993" marT="16863" marB="168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3.1.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교육현황 조사</a:t>
                      </a:r>
                      <a:endParaRPr lang="ko-KR" altLang="en-US" sz="12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3.2.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사용자 참여</a:t>
                      </a: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3.3.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공간구성 방향설정</a:t>
                      </a:r>
                      <a:endParaRPr lang="en-US" altLang="ko-KR" sz="12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0993" marR="60993" marT="16863" marB="168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9202145"/>
                  </a:ext>
                </a:extLst>
              </a:tr>
              <a:tr h="179050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4. </a:t>
                      </a:r>
                      <a:r>
                        <a:rPr lang="ko-KR" altLang="en-US" sz="140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건축 및 안전 관련 사항</a:t>
                      </a:r>
                      <a:endParaRPr lang="ko-KR" altLang="en-US" sz="1400" kern="0" spc="0" dirty="0">
                        <a:solidFill>
                          <a:srgbClr val="002060"/>
                        </a:solidFill>
                        <a:effectLst/>
                        <a:latin typeface="함초롬바탕" panose="0203060400010101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60993" marR="60993" marT="16863" marB="168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4.1.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현황조사</a:t>
                      </a:r>
                      <a:endParaRPr lang="ko-KR" altLang="en-US" sz="12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  <a:ea typeface="KoPub돋움체 Bold" panose="0202060302010102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4.2.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건축물의 계획</a:t>
                      </a: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4.3.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공공성 확보 계획</a:t>
                      </a: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4.4.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기타 계획</a:t>
                      </a: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4.5.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규모 계획</a:t>
                      </a: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523240" marR="0" indent="-52324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4.6. </a:t>
                      </a:r>
                      <a:r>
                        <a:rPr lang="ko-KR" altLang="en-US" sz="1200" kern="0" spc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주요설계지침</a:t>
                      </a:r>
                      <a:endParaRPr lang="ko-KR" altLang="en-US" sz="900" kern="0" spc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0993" marR="60993" marT="16863" marB="168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851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4095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88C6B-3C53-FFE1-714E-72C796C69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85D494B-46AB-585F-ACA5-2799A50BC064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1C88A49-F46C-8075-900A-7FDF128EC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30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7DD50-129D-C940-9C80-18FE826CAED0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F0004E-BA67-A008-8232-C899AB53F2EC}"/>
              </a:ext>
            </a:extLst>
          </p:cNvPr>
          <p:cNvSpPr txBox="1"/>
          <p:nvPr/>
        </p:nvSpPr>
        <p:spPr>
          <a:xfrm>
            <a:off x="381618" y="318970"/>
            <a:ext cx="2398866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4.2. </a:t>
            </a:r>
            <a:r>
              <a:rPr lang="ko-KR" altLang="en-US" sz="2180" b="1" dirty="0"/>
              <a:t>건축물의 계획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C770AA26-4DDA-D9B0-124E-6A304C606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30" y="801469"/>
            <a:ext cx="8909595" cy="62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공간계획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-3</a:t>
            </a:r>
          </a:p>
          <a:p>
            <a:pPr defTabSz="914400">
              <a:lnSpc>
                <a:spcPct val="150000"/>
              </a:lnSpc>
            </a:pPr>
            <a:r>
              <a:rPr lang="en-US" altLang="ko-KR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3) </a:t>
            </a:r>
            <a:r>
              <a:rPr lang="ko-KR" altLang="en-US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단면계획</a:t>
            </a:r>
            <a:endParaRPr lang="en-US" altLang="ko-KR" sz="1100" b="1" i="1" dirty="0">
              <a:solidFill>
                <a:srgbClr val="2D1A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5C5AA7E-D657-889B-E895-3754FB05A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201" y="3492151"/>
            <a:ext cx="890959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US" altLang="ko-KR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4) </a:t>
            </a:r>
            <a:r>
              <a:rPr lang="ko-KR" altLang="en-US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내부 동선계획</a:t>
            </a:r>
            <a:endParaRPr lang="en-US" altLang="ko-KR" sz="1100" b="1" i="1" dirty="0">
              <a:solidFill>
                <a:srgbClr val="2D1A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815869-FE3E-48BE-B6CA-42EBE223AF42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C94812D2-DB4B-E9E0-B7A8-2F22F0F22C0E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75849E1-C3DB-C54E-5D35-6F7E548B22B2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EA2E03BD-294C-3D8C-135C-BAC0092981E0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D9F7707-FBD9-847C-35ED-11EC4EB85A8F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A0B5402-1B91-62CC-9B25-DF44EF888400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7B853AD-7C74-F2BB-B448-8AD6423E15DC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99E4E35E-A32A-596E-C3DD-16F06492C363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D0F57DC9-8999-4D89-D8BE-4F004E856AD3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805FE1B-0B09-42A8-21A4-65A2E1615D0A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4074C3DE-61D0-8F07-FC8E-91FD7DDB6471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FFA46AA4-4C9A-7F91-97D8-D4E282DA1728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건축물의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042EC560-3AD1-0296-E89D-2C6A7151AD85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C6BC9AD-B556-0485-59BC-22F32D9C430A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19840329-B214-EF3C-13CF-6498372D462C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2C3CEF88-783B-9492-EFC7-C46EE2F77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547597"/>
              </p:ext>
            </p:extLst>
          </p:nvPr>
        </p:nvGraphicFramePr>
        <p:xfrm>
          <a:off x="531271" y="3757761"/>
          <a:ext cx="8850854" cy="2164031"/>
        </p:xfrm>
        <a:graphic>
          <a:graphicData uri="http://schemas.openxmlformats.org/drawingml/2006/table">
            <a:tbl>
              <a:tblPr/>
              <a:tblGrid>
                <a:gridCol w="8850854">
                  <a:extLst>
                    <a:ext uri="{9D8B030D-6E8A-4147-A177-3AD203B41FA5}">
                      <a16:colId xmlns:a16="http://schemas.microsoft.com/office/drawing/2014/main" val="511737359"/>
                    </a:ext>
                  </a:extLst>
                </a:gridCol>
              </a:tblGrid>
              <a:tr h="2164031">
                <a:tc>
                  <a:txBody>
                    <a:bodyPr/>
                    <a:lstStyle/>
                    <a:p>
                      <a:pPr marL="293370" marR="0" indent="-293370" algn="l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8006" marR="58006" marT="16037" marB="1603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642631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2018E83F-14BA-8E56-B45B-8B3DAC172B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266251"/>
              </p:ext>
            </p:extLst>
          </p:nvPr>
        </p:nvGraphicFramePr>
        <p:xfrm>
          <a:off x="531271" y="1419225"/>
          <a:ext cx="8850854" cy="2019300"/>
        </p:xfrm>
        <a:graphic>
          <a:graphicData uri="http://schemas.openxmlformats.org/drawingml/2006/table">
            <a:tbl>
              <a:tblPr/>
              <a:tblGrid>
                <a:gridCol w="8850854">
                  <a:extLst>
                    <a:ext uri="{9D8B030D-6E8A-4147-A177-3AD203B41FA5}">
                      <a16:colId xmlns:a16="http://schemas.microsoft.com/office/drawing/2014/main" val="511737359"/>
                    </a:ext>
                  </a:extLst>
                </a:gridCol>
              </a:tblGrid>
              <a:tr h="2019300">
                <a:tc>
                  <a:txBody>
                    <a:bodyPr/>
                    <a:lstStyle/>
                    <a:p>
                      <a:pPr marL="293370" marR="0" indent="-293370" algn="l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8006" marR="58006" marT="16037" marB="1603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642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81297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D4457-41CF-645C-94D9-9199BEDDB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7ED3AF7D-BD7F-294F-80A1-15B312836782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A8BB5D3-A40F-4DE9-C754-24FA20505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31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927569-3EF5-8A6D-6274-29F9E53BABBD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CCB36A-5CAA-48A2-EA39-125AB8A97CE3}"/>
              </a:ext>
            </a:extLst>
          </p:cNvPr>
          <p:cNvSpPr txBox="1"/>
          <p:nvPr/>
        </p:nvSpPr>
        <p:spPr>
          <a:xfrm>
            <a:off x="381618" y="318970"/>
            <a:ext cx="2740306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4.3. </a:t>
            </a:r>
            <a:r>
              <a:rPr lang="ko-KR" altLang="en-US" sz="2180" b="1" dirty="0"/>
              <a:t>공공성 확보 계획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EFDD5D39-4FCD-D73A-924C-54246F4A3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" y="880518"/>
            <a:ext cx="8909595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공공성 확보방안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지역사회 연계계획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lang="en-US" altLang="ko-KR" sz="1100" i="1" dirty="0">
              <a:solidFill>
                <a:srgbClr val="2D1A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A309B852-8230-9271-6E66-E4EA3562F810}"/>
              </a:ext>
            </a:extLst>
          </p:cNvPr>
          <p:cNvSpPr/>
          <p:nvPr/>
        </p:nvSpPr>
        <p:spPr>
          <a:xfrm>
            <a:off x="3457524" y="490022"/>
            <a:ext cx="3634309" cy="406834"/>
          </a:xfrm>
          <a:prstGeom prst="wedgeRoundRectCallout">
            <a:avLst>
              <a:gd name="adj1" fmla="val -58714"/>
              <a:gd name="adj2" fmla="val 47662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지역사회 공간 공유계획이 있을 경우 작성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복합화 공간 등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개방계획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동선계획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운영프로그램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안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포함 필요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29810E-BC83-C0DB-9457-170BB19E2166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91F4077B-DFD6-CD2C-7EE5-D6021B2A7540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4A2A71C1-0299-51A3-2534-F582DC069066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0FB5C05F-1AD6-FA90-82F1-950AF7AD30F6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5DF2ECC-CBE2-19E2-32B9-6AF52F6EC7B3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4436E419-53F8-76BD-E957-C9583B7143A0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E97FB629-10BE-1726-727F-2ACF14703049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A37599E0-BB05-FB3F-99AC-34A2FF74CAA5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1F9CE276-4B31-C921-E766-DC42974259EA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1C07C26F-F6C7-21F6-6E95-90FBCC64AE82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7D17C658-4274-C88F-C7B0-9F09B1F5B525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C8F46F77-08A9-8590-330F-78F298C4D7A1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C9DD0D97-DB98-1424-5355-CF7A3E00F8EF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공공성 확보 계획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0E1B2936-6F2D-341A-7113-2F906BA1DFFE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3D72CC9-7DD4-244D-2336-65444299FCCE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663A065-D507-7F11-9993-AF0E8DD18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310" y="1402361"/>
            <a:ext cx="2787179" cy="4511077"/>
          </a:xfrm>
          <a:prstGeom prst="rect">
            <a:avLst/>
          </a:prstGeom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F0F01892-A28E-F149-285D-7198C3A45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519351"/>
              </p:ext>
            </p:extLst>
          </p:nvPr>
        </p:nvGraphicFramePr>
        <p:xfrm>
          <a:off x="539367" y="1419225"/>
          <a:ext cx="4916553" cy="4499629"/>
        </p:xfrm>
        <a:graphic>
          <a:graphicData uri="http://schemas.openxmlformats.org/drawingml/2006/table">
            <a:tbl>
              <a:tblPr/>
              <a:tblGrid>
                <a:gridCol w="673536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4243017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</a:tblGrid>
              <a:tr h="391846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목적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학생들과 지역사회가 함께 소통하는 활동의 공간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지역 주민들과 지역사회의 공공시설로서 평생교육 및 학습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문화의 공간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76901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계획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시간대를 달리하여 학생들과 지역주민의 사용 동선 분리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 공간과 교육지원 공유를 위한 단계적 계획 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단계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: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운동장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놀이터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운동시설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및 체육관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커뮤니티 마당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생태마당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과일마당 등 외부공간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2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단계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: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계단식 소통공간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도서관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멀티뮤직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아트룸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.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어울림 교실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580138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외부</a:t>
                      </a:r>
                      <a:endParaRPr lang="en-US" altLang="ko-KR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프로그램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지역주민과 함께하는 생태환경교육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학생과 지역주민 함께 걷기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텃밭 가꾸기를 통한 농산물 직거래 장터 운영</a:t>
                      </a:r>
                      <a:endParaRPr lang="ko-KR" altLang="en-US" spc="-90" baseline="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769013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실내 </a:t>
                      </a:r>
                      <a:endParaRPr lang="en-US" altLang="ko-KR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프로그램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체육관 활용 동호회 활동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도서관 연계 북 콘서트 및 작가 초대 강연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컴퓨터실 활용 컴퓨터 평생 교육 및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영어실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활용 원어민 회화교실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어울림교실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인문학 강좌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451595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시설 공유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외부공간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: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운동장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놀이터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운동시설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및 체육관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커뮤니티 마당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생태마당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과일마당 등 외부공간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내부공간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: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계단식 소통공간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도서관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멀티뮤직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아트룸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어울림 교실</a:t>
                      </a:r>
                      <a:endParaRPr lang="ko-KR" altLang="en-US" spc="-90" baseline="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3512205"/>
                  </a:ext>
                </a:extLst>
              </a:tr>
              <a:tr h="580429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배치계획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계단식 소통공간 및 도서관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어울림교실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연계 배치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(1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층 건물로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층고를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높게 계획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주차장 쪽에서 별도의 출입구를 통한 진입 가능 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계단식 소통공간을 통한 동선으로 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2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층 멀티뮤직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아트룸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STEAM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실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언어교실 등 특별교실 배치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100670"/>
                  </a:ext>
                </a:extLst>
              </a:tr>
              <a:tr h="957595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운영계획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시간대를 분리하여 운영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: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 수업시간에는 학생들이 이용하고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방과후에는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지역주민이 이용 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추후 지역주민의 교육과정 참여기획 확대 및 공유 컨텐츠의 지속적인 개발을 통해 지역사회의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중심으로서의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역할을 극대화하도록 고려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지역사회의 다양한 지원 도입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: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지역사회 평생교육 지원 및 마을 교육 공동체 프로그램 지원 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지역주민 이용 시 운영비 및 인력은 지자체 부담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09666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480641A-0613-A4B2-AB57-8CFC10DE8B1C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7473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09E53-F024-320A-7F6C-11B5B659F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4EE416AA-3D40-CD45-4AC1-D28A71D62CE6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5D1E01C-F3E1-4F53-E497-693C92D8E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32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01199A-AFD1-78FA-49E2-FF638B63FF0C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F0FC53-7726-96E2-123D-06F3667C5EA9}"/>
              </a:ext>
            </a:extLst>
          </p:cNvPr>
          <p:cNvSpPr txBox="1"/>
          <p:nvPr/>
        </p:nvSpPr>
        <p:spPr>
          <a:xfrm>
            <a:off x="381618" y="318970"/>
            <a:ext cx="2740306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4.3. </a:t>
            </a:r>
            <a:r>
              <a:rPr lang="ko-KR" altLang="en-US" sz="2180" b="1" dirty="0"/>
              <a:t>공공성 확보 계획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7D316E07-7F5D-7EEE-FD25-0AD73A64BB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240959"/>
              </p:ext>
            </p:extLst>
          </p:nvPr>
        </p:nvGraphicFramePr>
        <p:xfrm>
          <a:off x="523874" y="1181101"/>
          <a:ext cx="8865646" cy="3653409"/>
        </p:xfrm>
        <a:graphic>
          <a:graphicData uri="http://schemas.openxmlformats.org/drawingml/2006/table">
            <a:tbl>
              <a:tblPr/>
              <a:tblGrid>
                <a:gridCol w="702372">
                  <a:extLst>
                    <a:ext uri="{9D8B030D-6E8A-4147-A177-3AD203B41FA5}">
                      <a16:colId xmlns:a16="http://schemas.microsoft.com/office/drawing/2014/main" val="1808776703"/>
                    </a:ext>
                  </a:extLst>
                </a:gridCol>
                <a:gridCol w="702372">
                  <a:extLst>
                    <a:ext uri="{9D8B030D-6E8A-4147-A177-3AD203B41FA5}">
                      <a16:colId xmlns:a16="http://schemas.microsoft.com/office/drawing/2014/main" val="4125400828"/>
                    </a:ext>
                  </a:extLst>
                </a:gridCol>
                <a:gridCol w="846289">
                  <a:extLst>
                    <a:ext uri="{9D8B030D-6E8A-4147-A177-3AD203B41FA5}">
                      <a16:colId xmlns:a16="http://schemas.microsoft.com/office/drawing/2014/main" val="2491489034"/>
                    </a:ext>
                  </a:extLst>
                </a:gridCol>
                <a:gridCol w="918247">
                  <a:extLst>
                    <a:ext uri="{9D8B030D-6E8A-4147-A177-3AD203B41FA5}">
                      <a16:colId xmlns:a16="http://schemas.microsoft.com/office/drawing/2014/main" val="1804834853"/>
                    </a:ext>
                  </a:extLst>
                </a:gridCol>
                <a:gridCol w="1733119">
                  <a:extLst>
                    <a:ext uri="{9D8B030D-6E8A-4147-A177-3AD203B41FA5}">
                      <a16:colId xmlns:a16="http://schemas.microsoft.com/office/drawing/2014/main" val="534880968"/>
                    </a:ext>
                  </a:extLst>
                </a:gridCol>
                <a:gridCol w="3963247">
                  <a:extLst>
                    <a:ext uri="{9D8B030D-6E8A-4147-A177-3AD203B41FA5}">
                      <a16:colId xmlns:a16="http://schemas.microsoft.com/office/drawing/2014/main" val="1038413890"/>
                    </a:ext>
                  </a:extLst>
                </a:gridCol>
              </a:tblGrid>
              <a:tr h="20445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-6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구분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348" marR="8348" marT="8348" marB="8348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-6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연도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-6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학급 수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-6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 수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-6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여유 공간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1100" i="1" kern="0" spc="-6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공간 활용 및 지역사회 공유 계획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600961"/>
                  </a:ext>
                </a:extLst>
              </a:tr>
              <a:tr h="7622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b="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</a:t>
                      </a:r>
                      <a:r>
                        <a:rPr lang="ko-KR" altLang="en-US" sz="1000" b="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단계</a:t>
                      </a:r>
                      <a:endParaRPr lang="ko-KR" altLang="en-US" sz="10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2025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15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학급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300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체육관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전 공간 학교 중심 운영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86360" marR="0" indent="-8636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체육관 등 일부 시설은 방과 후 시간대 제한적 개방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8822429"/>
                  </a:ext>
                </a:extLst>
              </a:tr>
              <a:tr h="114965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b="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</a:t>
                      </a:r>
                      <a:r>
                        <a:rPr lang="ko-KR" altLang="en-US" sz="1000" b="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단계</a:t>
                      </a:r>
                      <a:endParaRPr lang="ko-KR" altLang="en-US" sz="10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2030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12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학급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240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시청각실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동아리실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체육관 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8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시청각실</a:t>
                      </a:r>
                      <a:r>
                        <a:rPr lang="en-US" altLang="ko-KR" sz="1000" i="1" kern="0" spc="-8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1000" i="1" kern="0" spc="-8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주말 문화행사</a:t>
                      </a:r>
                      <a:r>
                        <a:rPr lang="en-US" altLang="ko-KR" sz="1000" i="1" kern="0" spc="-8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i="1" kern="0" spc="-8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독서회 등 활용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10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동아리실</a:t>
                      </a:r>
                      <a:r>
                        <a:rPr lang="en-US" altLang="ko-KR" sz="1000" i="1" kern="0" spc="-10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1000" i="1" kern="0" spc="-10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지역 동아리 활동 공간으로 개방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체육관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지역 체육 프로그램 연계 운영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0838387"/>
                  </a:ext>
                </a:extLst>
              </a:tr>
              <a:tr h="15370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b="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</a:t>
                      </a:r>
                      <a:r>
                        <a:rPr lang="ko-KR" altLang="en-US" sz="1000" b="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단계</a:t>
                      </a:r>
                      <a:endParaRPr lang="ko-KR" altLang="en-US" sz="10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2035</a:t>
                      </a:r>
                      <a:r>
                        <a:rPr lang="ko-KR" altLang="en-US" sz="1000" i="1" kern="0" spc="-6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10</a:t>
                      </a:r>
                      <a:r>
                        <a:rPr lang="ko-KR" altLang="en-US" sz="1000" i="1" kern="0" spc="-6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학급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200</a:t>
                      </a:r>
                      <a:r>
                        <a:rPr lang="ko-KR" altLang="en-US" sz="1000" i="1" kern="0" spc="-6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명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도서실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메이커실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시청각실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스마트 교실 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도서실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작은 도서관으로 전환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주민 개방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메이커실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지역 창의체험 프로그램 운영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86360" marR="0" indent="-8636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시청각실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/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체육관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문화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·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체육 커뮤니티 거점 공간으로 확대 개방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  <a:p>
                      <a:pPr marL="86360" marR="0" indent="-86360" algn="l" fontAlgn="base" latinLnBrk="0">
                        <a:lnSpc>
                          <a:spcPct val="200000"/>
                        </a:lnSpc>
                        <a:buNone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스마트교실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지역내 스마트 융합교육 거점학교로 지정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·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운영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8348" marR="8348" marT="8348" marB="8348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95281"/>
                  </a:ext>
                </a:extLst>
              </a:tr>
            </a:tbl>
          </a:graphicData>
        </a:graphic>
      </p:graphicFrame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62409345-C8E9-CA92-4F4A-CB039DF95E96}"/>
              </a:ext>
            </a:extLst>
          </p:cNvPr>
          <p:cNvSpPr/>
          <p:nvPr/>
        </p:nvSpPr>
        <p:spPr>
          <a:xfrm>
            <a:off x="2412303" y="706688"/>
            <a:ext cx="3064571" cy="361853"/>
          </a:xfrm>
          <a:prstGeom prst="wedgeRoundRectCallout">
            <a:avLst>
              <a:gd name="adj1" fmla="val -60002"/>
              <a:gd name="adj2" fmla="val 57000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사업완료 후 학생수를 반영한 학교시설 활용계획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1C0DF1-7EDA-3991-9EE8-CC1FAA1402CC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96C92761-6537-822D-88C8-DEEABCBFD337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A4E1662B-2C58-A146-A454-7C62E2DFA125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8A2703DD-B268-9DA8-9ABF-562CC400A338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261D8CB7-1BCD-BFE6-D072-1DEC04F8F013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D4F8557B-7A76-A4CB-7E12-7860E01EB826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BD2D83D1-46A8-B55F-E875-55BC2C1217EC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36CA5E7F-EFBF-04A6-9DC9-3FBC31274A3E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97FC61F-A333-2597-F153-D10DAA9019BF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02908F20-9718-3D85-B19C-48B741B5A40A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D00F45F7-D030-7C16-BFD7-278FF8B4A87F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9763EF75-A510-AC4B-3CD2-A498CF36458F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86D3310E-B80A-32A4-E516-2FE58EADF5D2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공공성 확보 계획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034DCDD8-4D3F-95E3-AEA1-E80B3355711A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C912ED4D-56D2-176B-0D04-6573AA229529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4383E5AA-31E4-B50D-E673-3BB4497529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" y="880518"/>
            <a:ext cx="8909595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단계별 시설 활용계획</a:t>
            </a:r>
            <a:endParaRPr lang="en-US" altLang="ko-KR" sz="1100" i="1" dirty="0">
              <a:solidFill>
                <a:srgbClr val="2D1AFF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9782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51AA6-B110-CCBA-CA09-3E6E9F8A4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FFDFE0F1-FF3B-4205-7ABC-6BD8E9A97EBE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0E4F8BC-F217-90C0-6A96-6969E6EE7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33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36B2AF-0347-B012-8B6E-D5FA75B1666D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F923B4-AC2B-F39A-160E-1B9E3D0A77D7}"/>
              </a:ext>
            </a:extLst>
          </p:cNvPr>
          <p:cNvSpPr txBox="1"/>
          <p:nvPr/>
        </p:nvSpPr>
        <p:spPr>
          <a:xfrm>
            <a:off x="381618" y="318970"/>
            <a:ext cx="1841021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4.4. </a:t>
            </a:r>
            <a:r>
              <a:rPr lang="ko-KR" altLang="en-US" sz="2180" b="1" dirty="0"/>
              <a:t>기타 계획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794900BC-9ACE-BE0A-04EF-523797AC8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38" y="805592"/>
            <a:ext cx="8909595" cy="62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위해요소 예측 및 최소화 방안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-1</a:t>
            </a:r>
            <a:endParaRPr kumimoji="0" lang="en-US" altLang="ko-KR" sz="13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defTabSz="914400">
              <a:lnSpc>
                <a:spcPct val="150000"/>
              </a:lnSpc>
            </a:pPr>
            <a:r>
              <a:rPr lang="en-US" altLang="ko-KR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1) </a:t>
            </a:r>
            <a:r>
              <a:rPr lang="ko-KR" altLang="en-US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범죄 예방 계획</a:t>
            </a:r>
            <a:endParaRPr lang="en-US" altLang="ko-KR" sz="1100" b="1" i="1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0FF45D7B-C8E9-4CFB-48D4-B639F12A9C5E}"/>
              </a:ext>
            </a:extLst>
          </p:cNvPr>
          <p:cNvSpPr/>
          <p:nvPr/>
        </p:nvSpPr>
        <p:spPr>
          <a:xfrm>
            <a:off x="3012222" y="765092"/>
            <a:ext cx="2418315" cy="228600"/>
          </a:xfrm>
          <a:prstGeom prst="wedgeRoundRectCallout">
            <a:avLst>
              <a:gd name="adj1" fmla="val -60002"/>
              <a:gd name="adj2" fmla="val 57000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/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감염병 예방계획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범죄 예방계획 등 작성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9E97E9-F8DA-93E8-7B56-087A18912641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DB86F9A2-298A-BDAC-CB74-2BBAC185E2C0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CF5D59E-0645-A14F-5228-6292354F30E5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810DC5E-6E2C-C764-48E7-38C5CB6B6B05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9454CC5C-E15A-E6E0-AA70-3F0EF52D8264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F6D9E63-BFD9-6B5C-D9C9-AA7FC970CDE9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C7960FB-D8A6-CB05-37F7-2DBE70DD3365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17B3C3B7-4A9B-9C3D-A089-F19281828846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기타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AD3BC721-C1D8-8701-E6A6-FD3A27ABD74C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53D625F7-6DAB-06A5-25EA-7A01959E51B2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7DA77E29-53F6-602C-2B97-223F7E9C5C6F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E7819110-8E6F-5E74-4DA4-91FBCD7CC452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3F4B491-D005-F1B6-19D6-0B18DA1359B3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542FCF5C-7D13-98D1-6ED5-CB24E3644BBE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190A0DC5-DBE8-340F-A51F-471EC550FFA9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0000AB2E-15C3-0C8A-9DBC-E8582A3FF2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319134"/>
              </p:ext>
            </p:extLst>
          </p:nvPr>
        </p:nvGraphicFramePr>
        <p:xfrm>
          <a:off x="531271" y="1427549"/>
          <a:ext cx="5150338" cy="4485886"/>
        </p:xfrm>
        <a:graphic>
          <a:graphicData uri="http://schemas.openxmlformats.org/drawingml/2006/table">
            <a:tbl>
              <a:tblPr/>
              <a:tblGrid>
                <a:gridCol w="329789">
                  <a:extLst>
                    <a:ext uri="{9D8B030D-6E8A-4147-A177-3AD203B41FA5}">
                      <a16:colId xmlns:a16="http://schemas.microsoft.com/office/drawing/2014/main" val="3141839426"/>
                    </a:ext>
                  </a:extLst>
                </a:gridCol>
                <a:gridCol w="621148">
                  <a:extLst>
                    <a:ext uri="{9D8B030D-6E8A-4147-A177-3AD203B41FA5}">
                      <a16:colId xmlns:a16="http://schemas.microsoft.com/office/drawing/2014/main" val="789957046"/>
                    </a:ext>
                  </a:extLst>
                </a:gridCol>
                <a:gridCol w="2504465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  <a:gridCol w="162666">
                  <a:extLst>
                    <a:ext uri="{9D8B030D-6E8A-4147-A177-3AD203B41FA5}">
                      <a16:colId xmlns:a16="http://schemas.microsoft.com/office/drawing/2014/main" val="382656458"/>
                    </a:ext>
                  </a:extLst>
                </a:gridCol>
                <a:gridCol w="1532270">
                  <a:extLst>
                    <a:ext uri="{9D8B030D-6E8A-4147-A177-3AD203B41FA5}">
                      <a16:colId xmlns:a16="http://schemas.microsoft.com/office/drawing/2014/main" val="911236038"/>
                    </a:ext>
                  </a:extLst>
                </a:gridCol>
              </a:tblGrid>
              <a:tr h="179384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기준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내용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적용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585130">
                <a:tc rowSpan="6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공동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기준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접근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통제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보행로는 자연감시가 가능하도록 계획하고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불가한 구간에는 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CCTV·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반사경 등을 설치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경계 구간은 시각적으로 명확히 인지되도록 계획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92075" indent="-92075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외벽에는 침입을 유발할 수 있는 구조물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시설 설치를 지양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①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학생들의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이동동선은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자연 감시가 가능하도록 계획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4446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영역성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확보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438" indent="-71438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공적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사적 공간의 위계를 명확히 구분하여 설계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1438" indent="-71438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공간 경계는 단차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재료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색채 구분 및 안내시설 등을 통해 명확히 인지 가능하도록 계획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②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지역주민 개방여부에 따른 공적공간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사적공간 위계를 구분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0253914"/>
                  </a:ext>
                </a:extLst>
              </a:tr>
              <a:tr h="5851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활동의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활성화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외부 운동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휴게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놀이시설은 상호 연계 이용이 가능하도록 배치 계획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지역 특성에 맞는 외부시설을 선정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배치하여 지역 공동체 활성화 도모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③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산책로는 야외 학습공간 및 운동장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체육관 등과 연계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4446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조경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사각지대나 고립지대가 발생하지 않도록 식재  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건축물과 일정한 거리를 두고 수목을 식재하여 창문을 가리거나 나무를 타고 건축물 내부로 범죄자가 침입할 수 없도록 함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④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우거진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수목으로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인한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동선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내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사각지대는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전지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및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저목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교체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식재를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통해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개선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721484"/>
                  </a:ext>
                </a:extLst>
              </a:tr>
              <a:tr h="304229">
                <a:tc vMerge="1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조명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marR="0" lvl="0" indent="-72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보행자 통행구역에 시인성 확보용 조명 설치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marR="0" lvl="0" indent="-72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색채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각도 조정으로 눈부심 최소화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⑤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보행자 통행이 많은 구역 가로등 추가설치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5965002"/>
                  </a:ext>
                </a:extLst>
              </a:tr>
              <a:tr h="444679">
                <a:tc vMerge="1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영상정보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처리기기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algn="ctr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안내판설치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영상정보처리기기를 설치하는 안내판을 설치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안내판은 주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야간에 쉽게 식별할 수 있도록 계획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72000" indent="-72000" algn="l" defTabSz="914400" rtl="0" eaLnBrk="1" latinLnBrk="1" hangingPunct="1">
                        <a:buFont typeface="Arial" panose="020B0604020202020204" pitchFamily="34" charset="0"/>
                        <a:buChar char="•"/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0157924"/>
                  </a:ext>
                </a:extLst>
              </a:tr>
              <a:tr h="304229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출임구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oo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학교길은 </a:t>
                      </a:r>
                      <a:r>
                        <a:rPr lang="ko-KR" altLang="en-US" sz="900" i="1" kern="0" spc="-90" baseline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보차혼용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8m 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도로로서 인근 빌라 및 아파트에서 도보로 등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하교하는 학생들이 위험에 노출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⑥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marR="0" lvl="0" indent="-72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사각지대가 생기지 않도록 하며 자연감시 고려</a:t>
                      </a:r>
                      <a:endParaRPr lang="ko-KR" altLang="en-US" sz="9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866724"/>
                  </a:ext>
                </a:extLst>
              </a:tr>
              <a:tr h="374534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출입문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창문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셔터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출입문 창문 셔터는 침입 방어 성능을 갖춘 제품설치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 typeface="Arial" panose="020B0604020202020204" pitchFamily="34" charset="0"/>
                        <a:buNone/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3512205"/>
                  </a:ext>
                </a:extLst>
              </a:tr>
              <a:tr h="444679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주차장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주차구역은 사각지대가 생기지 않도록 함 </a:t>
                      </a:r>
                      <a:endParaRPr lang="en-US" altLang="ko-KR" sz="900" i="1" kern="0" spc="-90" baseline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출입구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·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통로 기둥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벽면</a:t>
                      </a:r>
                      <a:r>
                        <a:rPr lang="en-US" altLang="ko-KR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</a:t>
                      </a:r>
                      <a:r>
                        <a:rPr lang="ko-KR" altLang="en-US" sz="900" i="1" kern="0" spc="-90" baseline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에 비상벨 설치 및 색상 차별화로 시인성 확보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⑦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marR="0" lvl="0" indent="-72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사각지대가 생기지 않도록 하며 자연감시가 가능하도록 계획</a:t>
                      </a:r>
                      <a:endParaRPr lang="ko-KR" altLang="en-US" sz="900" dirty="0"/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256398"/>
                  </a:ext>
                </a:extLst>
              </a:tr>
              <a:tr h="374534">
                <a:tc gridSpan="2"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차도와 보행로가 함께 있는 보행로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indent="-720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보행자등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설치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⑧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000" marR="0" lvl="0" indent="-72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보차혼용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 구간 안전 가로등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야간조명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)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추가설치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8370243"/>
                  </a:ext>
                </a:extLst>
              </a:tr>
            </a:tbl>
          </a:graphicData>
        </a:graphic>
      </p:graphicFrame>
      <p:pic>
        <p:nvPicPr>
          <p:cNvPr id="10" name="그림 9">
            <a:extLst>
              <a:ext uri="{FF2B5EF4-FFF2-40B4-BE49-F238E27FC236}">
                <a16:creationId xmlns:a16="http://schemas.microsoft.com/office/drawing/2014/main" id="{0469C325-5F31-06CF-16E1-6335A961C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320" y="1629613"/>
            <a:ext cx="3673092" cy="4081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78B1EB-61B9-38DF-BD95-9D024F16DC26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404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E38E6-65A3-CF7A-FC80-27D05C1D2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D72972F0-2824-E334-E6EF-ED4D489A9561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4A59C7E-4798-0E09-94A1-42E9F9880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34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9107FB-C3BE-C855-7BE9-6C979FF1CBB8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DB354D-D21B-5299-875C-CC8D61EFE03B}"/>
              </a:ext>
            </a:extLst>
          </p:cNvPr>
          <p:cNvSpPr txBox="1"/>
          <p:nvPr/>
        </p:nvSpPr>
        <p:spPr>
          <a:xfrm>
            <a:off x="381618" y="318970"/>
            <a:ext cx="1841021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4.4. </a:t>
            </a:r>
            <a:r>
              <a:rPr lang="ko-KR" altLang="en-US" sz="2180" b="1" dirty="0"/>
              <a:t>기타 계획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E7619F4-9748-64C2-5A26-359B7BF4F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720" y="790204"/>
            <a:ext cx="8909595" cy="64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위해요소 예측 및 최소화 방안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-2</a:t>
            </a:r>
          </a:p>
          <a:p>
            <a:pPr defTabSz="914400">
              <a:lnSpc>
                <a:spcPct val="150000"/>
              </a:lnSpc>
            </a:pPr>
            <a:r>
              <a:rPr lang="en-US" altLang="ko-KR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2) </a:t>
            </a:r>
            <a:r>
              <a:rPr lang="ko-KR" altLang="en-US" sz="1100" b="1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감염병 예방 계획</a:t>
            </a:r>
            <a:endParaRPr lang="en-US" altLang="ko-KR" sz="1100" b="1" i="1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4E9BD1-5236-4998-4B4C-043B557DE6E0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D26D748C-6245-46C2-8409-8F054DD65049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24FD6ABE-E9DE-5426-6E10-344F0F6D62D1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FD8354C-ACB5-B828-D9BC-DB84E60CD855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80A6BB2F-3975-0281-A4DA-74C910DB036A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BE382695-4642-79C9-1704-1896FF14601B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2E7EB37D-BA2C-B25C-F3B3-47123DF9DC70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0C799E58-6651-2A3B-BFC7-4E438705088D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기타 계획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03343E50-88D7-07FF-E2FC-460D7A218B17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A4F3341C-1E0F-BA79-28A0-70B228422D3C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FD2C7AF3-F381-A163-856B-08BD9044DFBF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73F0290E-A772-BAB5-61AA-D4A2CB0C2FDD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3B24A501-B2C2-EA59-3775-BD3559AE810E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2E29E42-DBF0-6AC0-79DB-C3F62B072697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0F34151D-EEB4-E0AE-6D98-58821ECDFD82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47C4FE2-DD0A-A38B-6973-05AF9501DCF6}"/>
              </a:ext>
            </a:extLst>
          </p:cNvPr>
          <p:cNvSpPr/>
          <p:nvPr/>
        </p:nvSpPr>
        <p:spPr>
          <a:xfrm>
            <a:off x="3012222" y="765092"/>
            <a:ext cx="2418315" cy="228600"/>
          </a:xfrm>
          <a:prstGeom prst="wedgeRoundRectCallout">
            <a:avLst>
              <a:gd name="adj1" fmla="val -60002"/>
              <a:gd name="adj2" fmla="val 57000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 latinLnBrk="1"/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감염병 예방계획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범죄 예방계획 등 작성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153417E-CB23-BA8F-19AD-1B3A8CD9A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7486" y="1624323"/>
            <a:ext cx="3674598" cy="4121101"/>
          </a:xfrm>
          <a:prstGeom prst="rect">
            <a:avLst/>
          </a:prstGeom>
        </p:spPr>
      </p:pic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90E17A39-6B8B-9393-11E7-5F8AE3B35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882341"/>
              </p:ext>
            </p:extLst>
          </p:nvPr>
        </p:nvGraphicFramePr>
        <p:xfrm>
          <a:off x="531271" y="1435603"/>
          <a:ext cx="4421729" cy="4477837"/>
        </p:xfrm>
        <a:graphic>
          <a:graphicData uri="http://schemas.openxmlformats.org/drawingml/2006/table">
            <a:tbl>
              <a:tblPr/>
              <a:tblGrid>
                <a:gridCol w="2190189">
                  <a:extLst>
                    <a:ext uri="{9D8B030D-6E8A-4147-A177-3AD203B41FA5}">
                      <a16:colId xmlns:a16="http://schemas.microsoft.com/office/drawing/2014/main" val="1988171210"/>
                    </a:ext>
                  </a:extLst>
                </a:gridCol>
                <a:gridCol w="2231540">
                  <a:extLst>
                    <a:ext uri="{9D8B030D-6E8A-4147-A177-3AD203B41FA5}">
                      <a16:colId xmlns:a16="http://schemas.microsoft.com/office/drawing/2014/main" val="382656458"/>
                    </a:ext>
                  </a:extLst>
                </a:gridCol>
              </a:tblGrid>
              <a:tr h="245650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건축적 대응방안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적용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40063"/>
                  </a:ext>
                </a:extLst>
              </a:tr>
              <a:tr h="306750"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안전거리 확보 조성공간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교장실을 컨트롤 타워공간으로 지정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31513"/>
                  </a:ext>
                </a:extLst>
              </a:tr>
              <a:tr h="306750"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동선분리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복도를 막아 일반 교사공간과 격리하고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별도의 출입구 사용 등 동선분리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0253914"/>
                  </a:ext>
                </a:extLst>
              </a:tr>
              <a:tr h="306750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격리공간 확보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79512"/>
                  </a:ext>
                </a:extLst>
              </a:tr>
              <a:tr h="306750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개인 위생시설 설치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교사용 화장실을 사용하도록 하여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별도의 화장실 및 위생설비 확보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721484"/>
                  </a:ext>
                </a:extLst>
              </a:tr>
              <a:tr h="306750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이용자 출입 및 개인 건강상태 체크 시스템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학교 전체 이용자 출입 및 건강상태 </a:t>
                      </a:r>
                      <a:endParaRPr lang="en-US" altLang="ko-KR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체크시스템 설치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5965002"/>
                  </a:ext>
                </a:extLst>
              </a:tr>
              <a:tr h="306750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실내공조설비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환기 및 위생 방역 시스템 구비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0157924"/>
                  </a:ext>
                </a:extLst>
              </a:tr>
              <a:tr h="306750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평상시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감염병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상황시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802786"/>
                  </a:ext>
                </a:extLst>
              </a:tr>
              <a:tr h="1755009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+mn-cs"/>
                      </a:endParaRP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4759587"/>
                  </a:ext>
                </a:extLst>
              </a:tr>
              <a:tr h="329928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평상시 교장실 공간으로 활용</a:t>
                      </a:r>
                    </a:p>
                  </a:txBody>
                  <a:tcPr marL="22782" marR="22782" marT="11391" marB="113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Arial" panose="020B0604020202020204" pitchFamily="34" charset="0"/>
                        <a:buNone/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감염병 발생시 </a:t>
                      </a:r>
                      <a:r>
                        <a:rPr lang="ko-KR" altLang="en-US" sz="9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업무실</a:t>
                      </a:r>
                      <a:r>
                        <a:rPr lang="en-US" altLang="ko-KR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격리실 공간으로 활용</a:t>
                      </a:r>
                    </a:p>
                  </a:txBody>
                  <a:tcPr marL="22782" marR="22782" marT="11391" marB="1139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547877"/>
                  </a:ext>
                </a:extLst>
              </a:tr>
            </a:tbl>
          </a:graphicData>
        </a:graphic>
      </p:graphicFrame>
      <p:pic>
        <p:nvPicPr>
          <p:cNvPr id="14" name="그림 13">
            <a:extLst>
              <a:ext uri="{FF2B5EF4-FFF2-40B4-BE49-F238E27FC236}">
                <a16:creationId xmlns:a16="http://schemas.microsoft.com/office/drawing/2014/main" id="{E22DF420-E95A-37F1-0D38-63A4265EC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916" y="3976765"/>
            <a:ext cx="1704975" cy="1495347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85F6E67-6BA8-8AA2-8CDB-D80B37FA5B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3590" y="3976765"/>
            <a:ext cx="1704975" cy="1496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C76D44-EFCE-7ABB-E15D-FDDE657DFBA2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63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AC0FA-9DB7-5467-94A8-E2310F28E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6CF3F0B1-5150-612E-26A5-D01BA3E06710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EDB8991-53BA-FE54-7EE3-4C28DF619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35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C7A5C4-4135-DA38-2A45-F4CA2F9D4B2D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DC7693-2BFF-A466-DDBD-B9B9041B6917}"/>
              </a:ext>
            </a:extLst>
          </p:cNvPr>
          <p:cNvSpPr txBox="1"/>
          <p:nvPr/>
        </p:nvSpPr>
        <p:spPr>
          <a:xfrm>
            <a:off x="381618" y="318970"/>
            <a:ext cx="1841021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4.4. </a:t>
            </a:r>
            <a:r>
              <a:rPr lang="ko-KR" altLang="en-US" sz="2180" b="1" dirty="0"/>
              <a:t>기타 계획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5E9474C-A1BB-F147-75C7-5D81BA42ED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38" y="876606"/>
            <a:ext cx="8909595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공사 중 </a:t>
            </a:r>
            <a:r>
              <a:rPr lang="ko-KR" altLang="en-US" sz="1300" dirty="0" err="1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학습권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보호 및 학생 안전 등의 계획</a:t>
            </a:r>
            <a:endParaRPr lang="en-US" altLang="ko-KR" sz="1100" i="1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3AC037-9AB1-4DAB-E6A8-A6BCED16DC3E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873FA409-763E-622E-454C-95D80446A551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D57FD812-B581-ACBB-203D-3BBB28AF986E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8F6864C3-8DE4-E83E-4880-24586CD01DBF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C13060EC-1D6F-D30C-F159-8BB812D7CA2F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4508A33D-E87B-ACC7-BD70-DEDC1C8E7475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01E6BC7-0F98-EEF2-FBCC-293E8CD75F2D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28D316A5-89A1-A026-3D20-A100E719C387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기타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D7D2BFD6-E3D0-8744-32C7-3FFADB14B3D1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1E2CBDD-70F4-6759-2A07-BEE92B62B27D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96E532FE-C14A-618F-58E8-7F2AC640E5A0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0D704A42-8830-E6CD-D27D-E19E59C44E78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7DD2C18-0664-0594-3BCA-A7240B3B851C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E03A1247-BE8A-B56F-E542-262CE6F4069C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EB3BDE3C-1F9C-A434-7C8B-345FD8C87612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pic>
        <p:nvPicPr>
          <p:cNvPr id="6" name="Picture 35">
            <a:extLst>
              <a:ext uri="{FF2B5EF4-FFF2-40B4-BE49-F238E27FC236}">
                <a16:creationId xmlns:a16="http://schemas.microsoft.com/office/drawing/2014/main" id="{5C74959B-4AFA-D0AB-D8D1-EDF6D56D8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367" y="1362075"/>
            <a:ext cx="8859106" cy="4572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840744-78CE-F110-D5F4-2176BC144536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710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2E04B-A6D8-BC9F-1341-8F8A4023D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4F6828CA-72D1-C954-4DE6-9B09261A6E1E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F115243-192F-ED0A-05B0-830F04703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36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4B5450-9A0A-D013-8784-8663373B8E33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E201A5-83E3-5AEA-80BC-F7E51C2FFCA2}"/>
              </a:ext>
            </a:extLst>
          </p:cNvPr>
          <p:cNvSpPr txBox="1"/>
          <p:nvPr/>
        </p:nvSpPr>
        <p:spPr>
          <a:xfrm>
            <a:off x="381618" y="318970"/>
            <a:ext cx="1841021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4.4. </a:t>
            </a:r>
            <a:r>
              <a:rPr lang="ko-KR" altLang="en-US" sz="2180" b="1" dirty="0"/>
              <a:t>기타 계획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4A8C2E-B775-4151-7F50-447A12E42A90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ABCDB4DA-C9E0-E364-E7ED-AF4973C18EC4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3FD338E2-58DE-F00F-2788-33CD3E707575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6638C5D4-B3F4-1FDC-9CF4-51B5B96861E7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C4BF9CCE-5C81-1A34-0100-7C4E8D39C132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D31DBE15-D53A-50B4-469C-10E28381AAF5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B7B08FF9-45A8-821B-973A-529BB009A1C0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D46D620-2FF5-70F0-F535-C2F40C7F385B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기타 계획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1A44BBBD-FD31-0B96-2223-168D960575E6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1F82A346-D4B3-FF79-AA11-1797EFB4E918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83D3637-3382-6F42-5F4E-7E817D7D2B46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B19A853A-EA42-0A9A-42A2-B3A55A0B1291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69EE238F-992B-EE20-9F11-9A2477236904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87EC88E3-6FBE-7D26-7E8F-95109199A272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8F122BE1-2660-53A4-CCE2-79DD126986FF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AE5476AD-AF1E-82F0-D757-7DC7667AF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720" y="801456"/>
            <a:ext cx="8909595" cy="619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기타 필요사항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임시교사 계획 등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kumimoji="0" lang="en-US" altLang="ko-KR" sz="13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defTabSz="914400">
              <a:lnSpc>
                <a:spcPct val="150000"/>
              </a:lnSpc>
            </a:pPr>
            <a:r>
              <a:rPr lang="en-US" altLang="ko-KR" sz="1100" i="1" dirty="0">
                <a:solidFill>
                  <a:srgbClr val="2D1AFF"/>
                </a:solidFill>
                <a:latin typeface="맑은 고딕" panose="020B0503020000020004" pitchFamily="50" charset="-127"/>
              </a:rPr>
              <a:t>※ </a:t>
            </a:r>
            <a:r>
              <a:rPr lang="ko-KR" altLang="en-US" sz="11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기존교사 활용계획을 통한 </a:t>
            </a:r>
            <a:r>
              <a:rPr lang="ko-KR" altLang="en-US" sz="1100" i="1" dirty="0" err="1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학습권</a:t>
            </a:r>
            <a:r>
              <a:rPr lang="ko-KR" altLang="en-US" sz="1100" i="1" dirty="0">
                <a:solidFill>
                  <a:srgbClr val="2D1AFF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보장 및 임시교실 사용계획</a:t>
            </a:r>
            <a:endParaRPr lang="ko-KR" altLang="en-US" sz="1300" i="1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pic>
        <p:nvPicPr>
          <p:cNvPr id="5" name="Picture 36">
            <a:extLst>
              <a:ext uri="{FF2B5EF4-FFF2-40B4-BE49-F238E27FC236}">
                <a16:creationId xmlns:a16="http://schemas.microsoft.com/office/drawing/2014/main" id="{E0C7A557-3A47-6705-2E5D-43B54C5B0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335" y="1378022"/>
            <a:ext cx="7541231" cy="457215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0C378A5-D51E-D8B0-F9D4-FD21966A799A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6387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E2110-9F24-45B2-FE63-114CE66BD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47409C02-08C8-F686-4F29-E220A0DF31B5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F04C17F-38EE-7A2A-706C-96F82DDD8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37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718E41-C64F-6665-5218-1DBB4F08D91B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49F135-BEB7-3B1A-DD9B-0D812D4D5A50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4.5. </a:t>
            </a:r>
            <a:r>
              <a:rPr lang="ko-KR" altLang="en-US" sz="2180" b="1" dirty="0"/>
              <a:t>규모계획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BB0DE33-B11A-7E60-4D10-F6F179B7A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38" y="880341"/>
            <a:ext cx="8909595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면적비율 및 스페이스 프로그램 등</a:t>
            </a:r>
            <a:endParaRPr lang="en-US" altLang="ko-KR" sz="1100" i="1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56A2C31B-5CFA-277C-6CE0-EAB6D8103BF1}"/>
              </a:ext>
            </a:extLst>
          </p:cNvPr>
          <p:cNvSpPr/>
          <p:nvPr/>
        </p:nvSpPr>
        <p:spPr>
          <a:xfrm>
            <a:off x="3153663" y="363084"/>
            <a:ext cx="3780537" cy="485672"/>
          </a:xfrm>
          <a:prstGeom prst="wedgeRoundRectCallout">
            <a:avLst>
              <a:gd name="adj1" fmla="val -57498"/>
              <a:gd name="adj2" fmla="val 52256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학교 건물 중 일부만 사업 대상인 경우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동에 대한 스페이스 프로그램과 학교 전체 스페이스프로그램 제시요청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A5C3CD-4711-B93B-42CE-DBE328251712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D68597D5-4B03-0B9F-C783-BC754F577C88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CE4E44D1-38CD-2641-03C3-AC72E41B0F10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D0150437-6C74-0BA2-FCE3-FD96FC597B4A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9309C9A-0C9C-70AE-C755-448D0ADCB53D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1EEA3132-3861-8FFB-6D63-3F761C0022C4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8EA3C2A-A755-5FA8-83CD-9228AEB332AA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870055A7-64C9-C550-63EC-D22159900848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331300AA-C6CE-3E4D-E347-62B5EBDFD25A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규모 계획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A72E045-C594-C510-F5FA-B6DA2F426879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6FD5B64B-1A90-8A78-1C84-F5C3E419E1A6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EC8EE9A4-DC18-834B-3AE9-CFEC4DE736CF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17995D3-BC45-DB2C-F3AB-CB2BFFE8A8A9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FDD742F5-A217-5CB6-7B98-8E8BA4919FFC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2E11B8E3-49DF-86BD-A198-F704F48CED13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pic>
        <p:nvPicPr>
          <p:cNvPr id="6" name="Picture 37">
            <a:extLst>
              <a:ext uri="{FF2B5EF4-FFF2-40B4-BE49-F238E27FC236}">
                <a16:creationId xmlns:a16="http://schemas.microsoft.com/office/drawing/2014/main" id="{E597A3DB-2EFF-10B5-1870-9CA8632B3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45" y="1419225"/>
            <a:ext cx="8322572" cy="456120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2D31E3-945F-C3E3-5EEC-8CC8907286DA}"/>
              </a:ext>
            </a:extLst>
          </p:cNvPr>
          <p:cNvSpPr txBox="1"/>
          <p:nvPr/>
        </p:nvSpPr>
        <p:spPr>
          <a:xfrm rot="20343963">
            <a:off x="3932820" y="3136613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3685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B80D5-FDD9-39CF-A67F-36C0976E8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37B43A1A-7C95-A0CD-7327-1FBE64FCC290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E69C92E-C030-8327-8A39-6650CF0C6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38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5BA4C9-35B0-290A-8D01-266025724937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 </a:t>
            </a:r>
            <a:r>
              <a:rPr lang="ko-KR" altLang="en-US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건축 및 안전 관련 사항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56D372-0CA7-C866-344C-6470090131AA}"/>
              </a:ext>
            </a:extLst>
          </p:cNvPr>
          <p:cNvSpPr txBox="1"/>
          <p:nvPr/>
        </p:nvSpPr>
        <p:spPr>
          <a:xfrm>
            <a:off x="381618" y="318970"/>
            <a:ext cx="233634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4.6. </a:t>
            </a:r>
            <a:r>
              <a:rPr lang="ko-KR" altLang="en-US" sz="2180" b="1" dirty="0"/>
              <a:t>주요설계지침</a:t>
            </a:r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CD3971E5-45EE-DE10-6BF3-F3206C62B8D8}"/>
              </a:ext>
            </a:extLst>
          </p:cNvPr>
          <p:cNvSpPr/>
          <p:nvPr/>
        </p:nvSpPr>
        <p:spPr>
          <a:xfrm>
            <a:off x="2784984" y="248270"/>
            <a:ext cx="1982225" cy="353943"/>
          </a:xfrm>
          <a:prstGeom prst="wedgeRoundRectCallout">
            <a:avLst>
              <a:gd name="adj1" fmla="val -55230"/>
              <a:gd name="adj2" fmla="val 13032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중점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특화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 등과 연계된 주요 설계 지침 기입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B60D49-E343-F00B-D808-1A00D9EFC3BF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88FBF5C1-33A0-0E0F-AB80-ACE25390E699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EABD4D88-BF3E-8984-6CD5-F3971C8B6070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93AC03C-0328-B870-9D51-517732C92E87}"/>
              </a:ext>
            </a:extLst>
          </p:cNvPr>
          <p:cNvSpPr/>
          <p:nvPr/>
        </p:nvSpPr>
        <p:spPr>
          <a:xfrm>
            <a:off x="52387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B24CC552-0093-40A9-6D68-9654D79B50E0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05F4BCC9-B6EF-D988-A984-8A76D7E3F6C1}"/>
              </a:ext>
            </a:extLst>
          </p:cNvPr>
          <p:cNvSpPr/>
          <p:nvPr/>
        </p:nvSpPr>
        <p:spPr>
          <a:xfrm>
            <a:off x="307081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5AD047EB-F0ED-CE91-DBCB-B57EBCB31A34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D922C15D-8151-D26E-3DF7-89FD2D63D6DE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26332D4F-4385-CD9C-460B-2CFB458CD561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주요설계지침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842CF05C-C64B-4B03-8741-D368A50E73D0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E92CF38F-615F-0913-E847-54AC33BD3301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29A824F2-D5F1-D880-4790-A1985E22DF20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9638014A-2437-1443-17DD-B8CB2DBEFA99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CCD8A793-2729-91AA-7829-38D1558226DB}"/>
              </a:ext>
            </a:extLst>
          </p:cNvPr>
          <p:cNvSpPr/>
          <p:nvPr/>
        </p:nvSpPr>
        <p:spPr>
          <a:xfrm>
            <a:off x="1799693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55CA68CB-6768-570C-C034-F9842EF17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8" y="1825625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2528AE67-7E17-8EC6-9DB0-5D50977026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549021"/>
              </p:ext>
            </p:extLst>
          </p:nvPr>
        </p:nvGraphicFramePr>
        <p:xfrm>
          <a:off x="538620" y="1181100"/>
          <a:ext cx="8836110" cy="4703270"/>
        </p:xfrm>
        <a:graphic>
          <a:graphicData uri="http://schemas.openxmlformats.org/drawingml/2006/table">
            <a:tbl>
              <a:tblPr/>
              <a:tblGrid>
                <a:gridCol w="1815730">
                  <a:extLst>
                    <a:ext uri="{9D8B030D-6E8A-4147-A177-3AD203B41FA5}">
                      <a16:colId xmlns:a16="http://schemas.microsoft.com/office/drawing/2014/main" val="77373544"/>
                    </a:ext>
                  </a:extLst>
                </a:gridCol>
                <a:gridCol w="7020380">
                  <a:extLst>
                    <a:ext uri="{9D8B030D-6E8A-4147-A177-3AD203B41FA5}">
                      <a16:colId xmlns:a16="http://schemas.microsoft.com/office/drawing/2014/main" val="1001140541"/>
                    </a:ext>
                  </a:extLst>
                </a:gridCol>
              </a:tblGrid>
              <a:tr h="23812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571" marR="49571" marT="0" marB="13705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세부 내용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571" marR="49571" marT="0" marB="13705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6321430"/>
                  </a:ext>
                </a:extLst>
              </a:tr>
              <a:tr h="21619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기본계획방향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571" marR="49571" marT="13705" marB="13705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0">
                        <a:lnSpc>
                          <a:spcPct val="160000"/>
                        </a:lnSpc>
                        <a:buFont typeface="Wingdings" panose="05000000000000000000" pitchFamily="2" charset="2"/>
                        <a:buChar char="-"/>
                      </a:pPr>
                      <a:endParaRPr lang="ko-KR" altLang="en-US" sz="800" kern="0" spc="-7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571" marR="49571" marT="13705" marB="1370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298943"/>
                  </a:ext>
                </a:extLst>
              </a:tr>
              <a:tr h="229014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중점</a:t>
                      </a:r>
                      <a:r>
                        <a:rPr lang="en-US" altLang="ko-KR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특화</a:t>
                      </a:r>
                      <a:r>
                        <a:rPr lang="en-US" altLang="ko-KR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공간 계획방향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571" marR="49571" marT="13705" marB="13705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800" kern="0" spc="-7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571" marR="49571" marT="13705" marB="13705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3647016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51D3E0B7-DAC2-0F85-5054-AD5A7D093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38" y="880341"/>
            <a:ext cx="8909595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기본계획 및 중점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특화</a:t>
            </a: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r>
              <a:rPr lang="ko-KR" altLang="en-US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공간 계획방향</a:t>
            </a:r>
            <a:endParaRPr lang="en-US" altLang="ko-KR" sz="1100" i="1" dirty="0">
              <a:solidFill>
                <a:srgbClr val="2D1A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4F2505C6-35D3-4BDE-5D6E-DECBB614A974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873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81DCE-D415-C4F3-6B3B-B7B903AEA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5F012CEB-1A4B-1444-0D28-CF2E5DDF0898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51ED2D5-DE2A-27C4-4646-862E9D874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888627-1CEF-45E6-8BF3-AB96574BBCC4}"/>
              </a:ext>
            </a:extLst>
          </p:cNvPr>
          <p:cNvSpPr txBox="1"/>
          <p:nvPr/>
        </p:nvSpPr>
        <p:spPr>
          <a:xfrm>
            <a:off x="381618" y="318970"/>
            <a:ext cx="3360668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0. </a:t>
            </a:r>
            <a:r>
              <a:rPr lang="ko-KR" altLang="en-US" sz="2180" b="1" dirty="0"/>
              <a:t>심의 의결사항 조치결과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AFC03B-CE51-E5F1-5D66-F64BD010C67B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C5ED5B08-7733-4EB2-3337-A093E8A5CC25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7199E3E5-DCB6-F604-2346-407AF0426784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681C6C07-3415-42F8-3D3F-539C3E7346DD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rgbClr val="00000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034A4D02-F8FF-41ED-720B-046D3329A05C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BAF6958B-CA84-D19C-0F79-05EE91E1F17F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992C2C36-8070-1696-604F-0F2F6CE2BFB3}"/>
              </a:ext>
            </a:extLst>
          </p:cNvPr>
          <p:cNvSpPr/>
          <p:nvPr/>
        </p:nvSpPr>
        <p:spPr>
          <a:xfrm>
            <a:off x="531271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</a:t>
            </a: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136B94DC-86D9-AB7C-9257-41889C4875E5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43C706FD-BA02-2F9C-6564-DD9CD135F354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E6660569-C87C-0E0C-4187-D98E49EBC1F3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74B3CF2F-CD5D-09EA-3361-36FA88D5765D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F0558BB0-B66C-CFE7-A0CE-487699C83A9E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2A775203-FE04-8F9F-6B15-AE6B3DABE199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8D27B74A-2E43-ED7E-59B2-5D8ACBFD2D7D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CA415117-3E54-F271-9F27-110217CA7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990853"/>
              </p:ext>
            </p:extLst>
          </p:nvPr>
        </p:nvGraphicFramePr>
        <p:xfrm>
          <a:off x="523876" y="952498"/>
          <a:ext cx="8858250" cy="4960939"/>
        </p:xfrm>
        <a:graphic>
          <a:graphicData uri="http://schemas.openxmlformats.org/drawingml/2006/table">
            <a:tbl>
              <a:tblPr>
                <a:tableStyleId>{0660B408-B3CF-4A94-85FC-2B1E0A45F4A2}</a:tableStyleId>
              </a:tblPr>
              <a:tblGrid>
                <a:gridCol w="916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6491">
                  <a:extLst>
                    <a:ext uri="{9D8B030D-6E8A-4147-A177-3AD203B41FA5}">
                      <a16:colId xmlns:a16="http://schemas.microsoft.com/office/drawing/2014/main" val="2368580387"/>
                    </a:ext>
                  </a:extLst>
                </a:gridCol>
                <a:gridCol w="4137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150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kern="0" spc="-70" dirty="0">
                          <a:solidFill>
                            <a:srgbClr val="002060"/>
                          </a:solidFill>
                          <a:latin typeface="KoPub돋움체 Bold" pitchFamily="2" charset="-127"/>
                          <a:ea typeface="KoPub돋움체 Bold" pitchFamily="2" charset="-127"/>
                          <a:cs typeface="KoPubWorld돋움체 Bold" pitchFamily="2" charset="-127"/>
                        </a:rPr>
                        <a:t>사  업  명</a:t>
                      </a:r>
                    </a:p>
                  </a:txBody>
                  <a:tcPr marL="17907" marR="35941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6FE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25400" marR="38100" indent="0" algn="l" defTabSz="147511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1" kern="0" spc="0" dirty="0">
                        <a:solidFill>
                          <a:srgbClr val="00B0F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7907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300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kern="0" spc="-70" dirty="0">
                          <a:solidFill>
                            <a:srgbClr val="002060"/>
                          </a:solidFill>
                          <a:latin typeface="KoPub돋움체 Bold" pitchFamily="2" charset="-127"/>
                          <a:ea typeface="KoPub돋움체 Bold" pitchFamily="2" charset="-127"/>
                          <a:cs typeface="KoPubWorld돋움체 Bold" pitchFamily="2" charset="-127"/>
                        </a:rPr>
                        <a:t>심의개요</a:t>
                      </a:r>
                    </a:p>
                  </a:txBody>
                  <a:tcPr marL="17907" marR="35941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6FE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38100" indent="0" algn="l" defTabSz="147511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제 </a:t>
                      </a:r>
                      <a:r>
                        <a:rPr lang="en-US" altLang="ko-KR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00 </a:t>
                      </a:r>
                      <a:r>
                        <a:rPr lang="ko-KR" altLang="en-US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차 </a:t>
                      </a:r>
                      <a:r>
                        <a:rPr lang="ko-KR" altLang="en-US" sz="1100" b="0" i="0" kern="0" spc="0" dirty="0" err="1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공공건축심위원회</a:t>
                      </a:r>
                      <a:endParaRPr lang="ko-KR" altLang="en-US" sz="1100" b="0" i="0" kern="0" spc="0" dirty="0">
                        <a:solidFill>
                          <a:srgbClr val="00206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  <a:p>
                      <a:pPr marL="0" indent="0" fontAlgn="base" latinLnBrk="0"/>
                      <a:r>
                        <a:rPr lang="en-US" altLang="ko-KR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[</a:t>
                      </a:r>
                      <a:r>
                        <a:rPr lang="ko-KR" altLang="en-US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심의 일시</a:t>
                      </a:r>
                      <a:r>
                        <a:rPr lang="en-US" altLang="ko-KR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] </a:t>
                      </a:r>
                      <a:r>
                        <a:rPr lang="en-US" altLang="ko-KR" sz="1100" b="0" i="0" kern="0" spc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0000</a:t>
                      </a:r>
                      <a:r>
                        <a:rPr lang="ko-KR" altLang="en-US" sz="1100" b="0" i="0" kern="0" spc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년  </a:t>
                      </a:r>
                      <a:r>
                        <a:rPr lang="en-US" altLang="ko-KR" sz="1100" b="0" i="0" kern="0" spc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00</a:t>
                      </a:r>
                      <a:r>
                        <a:rPr lang="ko-KR" altLang="en-US" sz="1100" b="0" i="0" kern="0" spc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 월 </a:t>
                      </a:r>
                      <a:r>
                        <a:rPr lang="en-US" altLang="ko-KR" sz="1100" b="0" i="0" kern="0" spc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00</a:t>
                      </a:r>
                      <a:r>
                        <a:rPr lang="ko-KR" altLang="en-US" sz="1100" b="0" i="0" kern="0" spc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일</a:t>
                      </a:r>
                      <a:endParaRPr lang="en-US" altLang="ko-KR" sz="1100" b="0" i="0" kern="0" spc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  <a:p>
                      <a:pPr marL="0" indent="0" fontAlgn="base" latinLnBrk="0"/>
                      <a:r>
                        <a:rPr lang="en-US" altLang="ko-KR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[</a:t>
                      </a:r>
                      <a:r>
                        <a:rPr lang="ko-KR" altLang="en-US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심의 결과</a:t>
                      </a:r>
                      <a:r>
                        <a:rPr lang="en-US" altLang="ko-KR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] </a:t>
                      </a:r>
                      <a:r>
                        <a:rPr lang="ko-KR" altLang="en-US" sz="1100" b="0" i="0" kern="0" spc="0" dirty="0">
                          <a:solidFill>
                            <a:srgbClr val="00206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재심의</a:t>
                      </a:r>
                    </a:p>
                  </a:txBody>
                  <a:tcPr marL="288000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87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kern="0" spc="0" dirty="0">
                          <a:solidFill>
                            <a:srgbClr val="002060"/>
                          </a:solidFill>
                          <a:effectLst/>
                          <a:latin typeface="KoPub돋움체 Bold" pitchFamily="2" charset="-127"/>
                          <a:ea typeface="KoPub돋움체 Bold" pitchFamily="2" charset="-127"/>
                          <a:cs typeface="KoPubWorld돋움체 Bold" pitchFamily="2" charset="-127"/>
                        </a:rPr>
                        <a:t>반영내용</a:t>
                      </a:r>
                    </a:p>
                  </a:txBody>
                  <a:tcPr marL="35941" marR="35941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6F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World돋움체 Bold" pitchFamily="2" charset="-127"/>
                        </a:rPr>
                        <a:t>채택 의견</a:t>
                      </a:r>
                    </a:p>
                  </a:txBody>
                  <a:tcPr marL="35941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World돋움체 Bold" pitchFamily="2" charset="-127"/>
                        </a:rPr>
                        <a:t>발주기관</a:t>
                      </a:r>
                      <a:r>
                        <a:rPr lang="en-US" altLang="ko-KR" sz="1100" b="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World돋움체 Bold" pitchFamily="2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World돋움체 Bold" pitchFamily="2" charset="-127"/>
                        </a:rPr>
                        <a:t>부서</a:t>
                      </a:r>
                      <a:r>
                        <a:rPr lang="en-US" altLang="ko-KR" sz="1100" b="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World돋움체 Bold" pitchFamily="2" charset="-127"/>
                        </a:rPr>
                        <a:t>) </a:t>
                      </a:r>
                      <a:r>
                        <a:rPr lang="ko-KR" altLang="en-US" sz="1100" b="0" kern="0" spc="0" dirty="0">
                          <a:solidFill>
                            <a:srgbClr val="00206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World돋움체 Bold" pitchFamily="2" charset="-127"/>
                        </a:rPr>
                        <a:t>조치결과</a:t>
                      </a:r>
                      <a:endParaRPr lang="en-US" sz="1100" b="0" kern="0" spc="0" dirty="0">
                        <a:solidFill>
                          <a:srgbClr val="00206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07950" marR="107950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154632"/>
                  </a:ext>
                </a:extLst>
              </a:tr>
              <a:tr h="1032218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b="1" i="0" kern="0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7950" marR="107950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kern="0" spc="-70" dirty="0">
                          <a:solidFill>
                            <a:srgbClr val="002060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1</a:t>
                      </a:r>
                      <a:endParaRPr lang="ko-KR" altLang="en-US" sz="1100" b="0" i="0" kern="0" spc="-70" dirty="0">
                        <a:solidFill>
                          <a:srgbClr val="002060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07950" marR="107950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1" kern="0" spc="-70" dirty="0">
                        <a:solidFill>
                          <a:srgbClr val="0000FF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07950" marR="107950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1" kern="0" spc="-70" dirty="0">
                        <a:solidFill>
                          <a:srgbClr val="0000FF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07950" marR="107950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7304519"/>
                  </a:ext>
                </a:extLst>
              </a:tr>
              <a:tr h="1063081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b="1" kern="0" spc="-70" dirty="0">
                        <a:solidFill>
                          <a:srgbClr val="002060"/>
                        </a:solidFill>
                        <a:latin typeface="+mn-ea"/>
                        <a:ea typeface="+mn-ea"/>
                      </a:endParaRPr>
                    </a:p>
                  </a:txBody>
                  <a:tcPr marL="17907" marR="35941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kern="0" spc="-70" dirty="0">
                          <a:solidFill>
                            <a:srgbClr val="002060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2</a:t>
                      </a:r>
                      <a:endParaRPr lang="ko-KR" altLang="en-US" sz="1100" b="0" i="0" kern="0" spc="-70" dirty="0">
                        <a:solidFill>
                          <a:srgbClr val="002060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7907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1" kern="0" spc="-70" dirty="0">
                        <a:solidFill>
                          <a:srgbClr val="0000FF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7907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1" kern="0" spc="-70" dirty="0">
                        <a:solidFill>
                          <a:srgbClr val="0000FF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7907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7849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b="1" kern="0" spc="-70" dirty="0">
                        <a:solidFill>
                          <a:srgbClr val="002060"/>
                        </a:solidFill>
                        <a:latin typeface="+mn-ea"/>
                        <a:ea typeface="+mn-ea"/>
                      </a:endParaRPr>
                    </a:p>
                  </a:txBody>
                  <a:tcPr marL="17907" marR="35941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kern="0" spc="-70" dirty="0">
                          <a:solidFill>
                            <a:srgbClr val="002060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World돋움체 Bold" pitchFamily="2" charset="-127"/>
                        </a:rPr>
                        <a:t>3</a:t>
                      </a:r>
                      <a:endParaRPr lang="ko-KR" altLang="en-US" sz="1100" b="0" i="0" kern="0" spc="-70" dirty="0">
                        <a:solidFill>
                          <a:srgbClr val="002060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7907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1" kern="0" spc="-70" dirty="0">
                        <a:solidFill>
                          <a:srgbClr val="0000FF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7907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75110" rtl="0" eaLnBrk="1" fontAlgn="base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1" kern="0" spc="-70" dirty="0">
                        <a:solidFill>
                          <a:srgbClr val="0000FF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World돋움체 Bold" pitchFamily="2" charset="-127"/>
                      </a:endParaRPr>
                    </a:p>
                  </a:txBody>
                  <a:tcPr marL="17907" marR="35941" marT="72000" marB="7200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15448851-436B-CDDA-9FDB-F048CEC8181D}"/>
              </a:ext>
            </a:extLst>
          </p:cNvPr>
          <p:cNvSpPr/>
          <p:nvPr/>
        </p:nvSpPr>
        <p:spPr>
          <a:xfrm>
            <a:off x="4033314" y="2082559"/>
            <a:ext cx="1594816" cy="406641"/>
          </a:xfrm>
          <a:prstGeom prst="wedgeRoundRectCallout">
            <a:avLst>
              <a:gd name="adj1" fmla="val -66948"/>
              <a:gd name="adj2" fmla="val 64965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 fontAlgn="base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심의의결서 원본 내용 그대로 작성</a:t>
            </a:r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1D43A238-759F-D950-6FE0-3A689D89F6F1}"/>
              </a:ext>
            </a:extLst>
          </p:cNvPr>
          <p:cNvSpPr/>
          <p:nvPr/>
        </p:nvSpPr>
        <p:spPr>
          <a:xfrm>
            <a:off x="7504742" y="1632071"/>
            <a:ext cx="2206869" cy="663333"/>
          </a:xfrm>
          <a:prstGeom prst="wedgeRoundRectCallout">
            <a:avLst>
              <a:gd name="adj1" fmla="val -62590"/>
              <a:gd name="adj2" fmla="val 44090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lvl="0" indent="-92075" defTabSz="1475110" fontAlgn="base">
              <a:defRPr/>
            </a:pP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수정사항은 확인이 가능하도록 해당 페이지에 기입</a:t>
            </a:r>
            <a:endParaRPr lang="en-US" altLang="ko-KR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92075" lvl="0" indent="-92075" defTabSz="1475110" fontAlgn="base">
              <a:defRPr/>
            </a:pP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미반영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사항은 사유를 구체적으로 기입</a:t>
            </a: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F669533E-D5A8-FC40-ED58-C0C2120A7C30}"/>
              </a:ext>
            </a:extLst>
          </p:cNvPr>
          <p:cNvSpPr/>
          <p:nvPr/>
        </p:nvSpPr>
        <p:spPr>
          <a:xfrm>
            <a:off x="4028253" y="129083"/>
            <a:ext cx="1334322" cy="360939"/>
          </a:xfrm>
          <a:prstGeom prst="wedgeRoundRectCallout">
            <a:avLst>
              <a:gd name="adj1" fmla="val -65341"/>
              <a:gd name="adj2" fmla="val 60043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 defTabSz="1475110" fontAlgn="base">
              <a:buFontTx/>
              <a:buChar char="-"/>
              <a:defRPr/>
            </a:pP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재심의 건만 작성</a:t>
            </a:r>
            <a:endParaRPr lang="en-US" altLang="ko-KR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lvl="0" defTabSz="1475110" fontAlgn="base">
              <a:defRPr/>
            </a:pP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  (</a:t>
            </a:r>
            <a:r>
              <a:rPr lang="ko-KR" altLang="en-US" sz="1100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미해당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시 삭제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6784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ABC41E11-ADB7-E2B7-7B37-C2DEFB87DCCD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BE7ECF0-6C6D-3971-9863-6E4428CD6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F63F8E-743D-1AFA-D322-95990D612C6C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 및 </a:t>
            </a:r>
            <a:r>
              <a:rPr lang="ko-KR" altLang="en-US" sz="1200" kern="0" dirty="0" err="1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9B4F0C-F5FB-2276-E1BB-D94FCFD146C2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1.1. </a:t>
            </a:r>
            <a:r>
              <a:rPr lang="ko-KR" altLang="en-US" sz="2180" b="1" dirty="0"/>
              <a:t>사업개요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19A32074-0DAF-AC43-DB10-32BF09283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966150"/>
              </p:ext>
            </p:extLst>
          </p:nvPr>
        </p:nvGraphicFramePr>
        <p:xfrm>
          <a:off x="531272" y="953843"/>
          <a:ext cx="8843431" cy="4959595"/>
        </p:xfrm>
        <a:graphic>
          <a:graphicData uri="http://schemas.openxmlformats.org/drawingml/2006/table">
            <a:tbl>
              <a:tblPr/>
              <a:tblGrid>
                <a:gridCol w="942335">
                  <a:extLst>
                    <a:ext uri="{9D8B030D-6E8A-4147-A177-3AD203B41FA5}">
                      <a16:colId xmlns:a16="http://schemas.microsoft.com/office/drawing/2014/main" val="2695224402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2591840446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495732965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3838081858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3841491453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2034811409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4094882132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243212124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2385433827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3653692227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1620265821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1138690685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2753614194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3301845029"/>
                    </a:ext>
                  </a:extLst>
                </a:gridCol>
                <a:gridCol w="564364">
                  <a:extLst>
                    <a:ext uri="{9D8B030D-6E8A-4147-A177-3AD203B41FA5}">
                      <a16:colId xmlns:a16="http://schemas.microsoft.com/office/drawing/2014/main" val="587332020"/>
                    </a:ext>
                  </a:extLst>
                </a:gridCol>
              </a:tblGrid>
              <a:tr h="245163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 업 명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000" b="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2379736"/>
                  </a:ext>
                </a:extLst>
              </a:tr>
              <a:tr h="1091323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목적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60000"/>
                        </a:lnSpc>
                      </a:pP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5400" marR="38100" indent="0" algn="l" fontAlgn="base" latinLnBrk="0">
                        <a:lnSpc>
                          <a:spcPct val="160000"/>
                        </a:lnSpc>
                      </a:pP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905517"/>
                  </a:ext>
                </a:extLst>
              </a:tr>
              <a:tr h="3220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사업유형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[  </a:t>
                      </a:r>
                      <a:r>
                        <a:rPr lang="ko-KR" altLang="en-US" sz="1100" kern="120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+mn-cs"/>
                        </a:rPr>
                        <a:t>√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  ] 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신축   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증축   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개축   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재축    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이전    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[        ] 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대수선    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[        ]  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기타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         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6489" marR="12933" marT="12933" marB="6444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727454"/>
                  </a:ext>
                </a:extLst>
              </a:tr>
              <a:tr h="322029"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부지 조건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부지 위치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부지 면적</a:t>
                      </a:r>
                      <a:endParaRPr lang="ko-KR" altLang="en-US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805532"/>
                  </a:ext>
                </a:extLst>
              </a:tr>
              <a:tr h="3220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용도 지구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용도 구역</a:t>
                      </a:r>
                      <a:endParaRPr lang="ko-KR" altLang="en-US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0057563"/>
                  </a:ext>
                </a:extLst>
              </a:tr>
              <a:tr h="22643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규모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용 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주용도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세부용도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</a:t>
                      </a:r>
                      <a:r>
                        <a:rPr lang="ko-KR" altLang="en-US" sz="1100" kern="0" spc="-7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대상동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규모</a:t>
                      </a:r>
                      <a:endParaRPr lang="ko-KR" altLang="en-US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지상    층</a:t>
                      </a:r>
                      <a:r>
                        <a:rPr lang="en-US" altLang="ko-KR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, 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지하    층 </a:t>
                      </a:r>
                      <a:endParaRPr lang="ko-KR" altLang="en-US" b="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2999381"/>
                  </a:ext>
                </a:extLst>
              </a:tr>
              <a:tr h="3206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예산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단위</a:t>
                      </a:r>
                      <a:r>
                        <a:rPr lang="en-US" altLang="ko-KR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백만원</a:t>
                      </a:r>
                      <a:r>
                        <a:rPr lang="en-US" altLang="ko-KR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총사업비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000.00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100" b="0" kern="0" spc="-11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1100" b="0" kern="0" spc="-11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국비 </a:t>
                      </a:r>
                      <a:r>
                        <a:rPr lang="en-US" altLang="ko-KR" sz="1100" b="0" kern="0" spc="-11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000.00 </a:t>
                      </a:r>
                      <a:r>
                        <a:rPr lang="en-US" altLang="ko-KR" sz="1100" b="0" kern="0" spc="-11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/ </a:t>
                      </a:r>
                      <a:r>
                        <a:rPr lang="ko-KR" altLang="en-US" sz="1100" b="0" kern="0" spc="-11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지방비 </a:t>
                      </a:r>
                      <a:r>
                        <a:rPr lang="en-US" altLang="ko-KR" sz="1100" b="0" kern="0" spc="-11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000.00 </a:t>
                      </a:r>
                      <a:r>
                        <a:rPr lang="en-US" altLang="ko-KR" sz="1100" b="0" kern="0" spc="-11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/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기 타 </a:t>
                      </a:r>
                      <a:r>
                        <a:rPr lang="en-US" altLang="ko-KR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 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000.00)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세부 예산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(</a:t>
                      </a:r>
                      <a:r>
                        <a:rPr lang="ko-KR" altLang="en-US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단위</a:t>
                      </a:r>
                      <a:r>
                        <a:rPr lang="en-US" altLang="ko-KR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:</a:t>
                      </a: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백만원</a:t>
                      </a:r>
                      <a:r>
                        <a:rPr lang="en-US" altLang="ko-KR" sz="900" kern="0" spc="-90" dirty="0">
                          <a:solidFill>
                            <a:srgbClr val="000000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)</a:t>
                      </a:r>
                      <a:endParaRPr lang="ko-KR" altLang="en-US" sz="160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총공</a:t>
                      </a: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사비</a:t>
                      </a:r>
                      <a:endParaRPr lang="ko-KR" altLang="en-US" sz="140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b="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221067"/>
                  </a:ext>
                </a:extLst>
              </a:tr>
              <a:tr h="3220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kern="0" spc="-7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설계비</a:t>
                      </a:r>
                      <a:endParaRPr lang="ko-KR" altLang="en-US" sz="160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791893"/>
                  </a:ext>
                </a:extLst>
              </a:tr>
              <a:tr h="44874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연면적</a:t>
                      </a:r>
                      <a:endParaRPr lang="ko-KR" altLang="en-US" sz="1100" b="0" dirty="0"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전 </a:t>
                      </a:r>
                      <a:r>
                        <a:rPr lang="en-US" altLang="ko-KR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:                 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㎡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후 </a:t>
                      </a:r>
                      <a:r>
                        <a:rPr lang="en-US" altLang="ko-KR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:                 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㎡ 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+mn-cs"/>
                        </a:rPr>
                        <a:t>건축면적</a:t>
                      </a: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전 </a:t>
                      </a:r>
                      <a:r>
                        <a:rPr lang="en-US" altLang="ko-KR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:                 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㎡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 후 </a:t>
                      </a:r>
                      <a:r>
                        <a:rPr lang="en-US" altLang="ko-KR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:                  </a:t>
                      </a: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㎡ </a:t>
                      </a:r>
                      <a:endParaRPr lang="ko-KR" altLang="en-US" b="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158955"/>
                  </a:ext>
                </a:extLst>
              </a:tr>
              <a:tr h="332063">
                <a:tc rowSpan="5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학교 개황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학교명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b="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kern="0" spc="-70" dirty="0" err="1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학교급</a:t>
                      </a:r>
                      <a:r>
                        <a:rPr lang="en-US" altLang="ko-KR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공립</a:t>
                      </a:r>
                      <a:r>
                        <a:rPr lang="en-US" altLang="ko-KR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/</a:t>
                      </a:r>
                      <a:r>
                        <a:rPr lang="ko-KR" altLang="en-US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사립</a:t>
                      </a:r>
                      <a:r>
                        <a:rPr lang="en-US" altLang="ko-KR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초등학교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/</a:t>
                      </a: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중학교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/</a:t>
                      </a: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고등학교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/</a:t>
                      </a: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기타학교 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공립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/</a:t>
                      </a: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사립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b="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25556"/>
                  </a:ext>
                </a:extLst>
              </a:tr>
              <a:tr h="3220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설립유형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단설 </a:t>
                      </a:r>
                      <a:r>
                        <a:rPr lang="en-US" altLang="ko-KR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/ </a:t>
                      </a:r>
                      <a:r>
                        <a:rPr lang="ko-KR" altLang="en-US" sz="1100" b="0" i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병설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학교특성</a:t>
                      </a:r>
                      <a:r>
                        <a:rPr lang="en-US" altLang="ko-KR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해당 시</a:t>
                      </a:r>
                      <a:r>
                        <a:rPr lang="en-US" altLang="ko-KR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latinLnBrk="1"/>
                      <a:endParaRPr lang="ko-KR" altLang="en-US" b="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508379"/>
                  </a:ext>
                </a:extLst>
              </a:tr>
              <a:tr h="2281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현황기준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100" b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(’00</a:t>
                      </a:r>
                      <a:r>
                        <a:rPr lang="ko-KR" altLang="en-US" sz="1100" b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년</a:t>
                      </a:r>
                      <a:r>
                        <a:rPr lang="en-US" altLang="ko-KR" sz="1100" b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 분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일반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급당 인원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특수</a:t>
                      </a:r>
                      <a:endParaRPr lang="ko-KR" altLang="en-US" sz="10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유치원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계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100" b="1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완료시점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100" b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(’00</a:t>
                      </a:r>
                      <a:r>
                        <a:rPr lang="ko-KR" altLang="en-US" sz="1100" b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년</a:t>
                      </a:r>
                      <a:r>
                        <a:rPr lang="en-US" altLang="ko-KR" sz="1100" b="1" kern="0" spc="-7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 분</a:t>
                      </a:r>
                      <a:endParaRPr lang="ko-KR" altLang="en-US" sz="160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일반</a:t>
                      </a:r>
                      <a:endParaRPr lang="ko-KR" altLang="en-US" sz="160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급당 인원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특수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유치원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계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118496"/>
                  </a:ext>
                </a:extLst>
              </a:tr>
              <a:tr h="2284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b="1" kern="0" spc="-7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학급수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sz="1100" i="1" kern="0" spc="-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38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sz="1100" i="1" kern="0" spc="-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27.8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sz="1100" i="1" kern="0" spc="-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i="1" kern="0" spc="-70" dirty="0">
                        <a:solidFill>
                          <a:schemeClr val="tx1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sz="1100" i="1" kern="0" spc="-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39(1)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kern="0" spc="-7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학급수</a:t>
                      </a:r>
                      <a:endParaRPr lang="ko-KR" altLang="en-US" sz="160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chemeClr val="tx1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9616869"/>
                  </a:ext>
                </a:extLst>
              </a:tr>
              <a:tr h="2284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5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학생수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sz="1100" i="1" kern="0" spc="-7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1,055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sz="1100" i="1" kern="0" spc="-7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5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i="1" kern="0" spc="-70" dirty="0">
                        <a:solidFill>
                          <a:schemeClr val="tx1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sz="1100" i="1" kern="0" spc="-7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1,060(5)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kern="0" spc="-7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학생수</a:t>
                      </a:r>
                      <a:endParaRPr lang="ko-KR" altLang="en-US" sz="1600" dirty="0"/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chemeClr val="tx1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buNone/>
                      </a:pPr>
                      <a:endParaRPr lang="ko-KR" altLang="en-US" sz="1100" kern="0" spc="-7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6489" marR="12933" marT="12933" marB="6444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917986"/>
                  </a:ext>
                </a:extLst>
              </a:tr>
            </a:tbl>
          </a:graphicData>
        </a:graphic>
      </p:graphicFrame>
      <p:sp>
        <p:nvSpPr>
          <p:cNvPr id="6" name="말풍선: 모서리가 둥근 사각형 5">
            <a:extLst>
              <a:ext uri="{FF2B5EF4-FFF2-40B4-BE49-F238E27FC236}">
                <a16:creationId xmlns:a16="http://schemas.microsoft.com/office/drawing/2014/main" id="{1176EC04-88B8-ED0B-B818-CF9B9846AC1B}"/>
              </a:ext>
            </a:extLst>
          </p:cNvPr>
          <p:cNvSpPr/>
          <p:nvPr/>
        </p:nvSpPr>
        <p:spPr>
          <a:xfrm>
            <a:off x="9452545" y="3852423"/>
            <a:ext cx="2414881" cy="583837"/>
          </a:xfrm>
          <a:prstGeom prst="wedgeRoundRectCallout">
            <a:avLst>
              <a:gd name="adj1" fmla="val -94398"/>
              <a:gd name="adj2" fmla="val 82855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기타학교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(</a:t>
            </a:r>
            <a:r>
              <a:rPr lang="ko-KR" altLang="en-US" sz="1100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학교알리미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참고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174625" indent="-174625" fontAlgn="base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 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특수학교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각종학교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기타학교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방통중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방통고</a:t>
            </a:r>
            <a:endParaRPr lang="ko-KR" altLang="en-US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95B04A09-B51A-B1C2-4EA2-7E321B60734A}"/>
              </a:ext>
            </a:extLst>
          </p:cNvPr>
          <p:cNvSpPr/>
          <p:nvPr/>
        </p:nvSpPr>
        <p:spPr>
          <a:xfrm>
            <a:off x="9566844" y="5040663"/>
            <a:ext cx="2414882" cy="583838"/>
          </a:xfrm>
          <a:prstGeom prst="wedgeRoundRectCallout">
            <a:avLst>
              <a:gd name="adj1" fmla="val -63121"/>
              <a:gd name="adj2" fmla="val -43054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학교특성 작성대상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학교알리미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기준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endParaRPr lang="ko-KR" altLang="en-US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171450" indent="-171450" fontAlgn="base">
              <a:buFont typeface="Wingdings" panose="05000000000000000000" pitchFamily="2" charset="2"/>
              <a:buChar char="à"/>
            </a:pP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특목고 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특성화고 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</a:t>
            </a:r>
            <a:r>
              <a:rPr lang="ko-KR" altLang="en-US" sz="1100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자율고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     </a:t>
            </a:r>
          </a:p>
          <a:p>
            <a:pPr fontAlgn="base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  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영재학교 등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AE42B1-68CE-CF9D-A62A-75DDEB87CD5F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A24AF304-6D1C-6F86-3C29-21F1BE6E2AD8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383124CF-9E39-4A6D-7E86-9F03724648C0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0F5888B0-CC0A-FB10-456B-2FD9C1BD37A1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rgbClr val="00000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4D66EC82-B244-FEF4-8340-418582A6C4D9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5BB1C587-262C-0EE3-53AE-C2ABF0E354D2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1C3A1A00-8D1B-66DD-08B0-887977B20C20}"/>
              </a:ext>
            </a:extLst>
          </p:cNvPr>
          <p:cNvSpPr/>
          <p:nvPr/>
        </p:nvSpPr>
        <p:spPr>
          <a:xfrm>
            <a:off x="531271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</a:t>
            </a: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0BFC1C11-8636-5B9C-FF1F-F7F465EA6F32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2BDE521-F5E8-9E7F-0BD8-111F375D259E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C6728819-6128-5F88-3D48-EEB8DC4FE855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E99B7331-B8F1-53D5-31BA-6656E6AC0BEB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B07A14AE-71A0-0653-ED53-F1C983C6F6C0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AC9120AF-AC3B-563A-384A-C461AB828125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25409F9C-C08D-CE93-0121-CD60D5CD9C1B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</p:spTree>
    <p:extLst>
      <p:ext uri="{BB962C8B-B14F-4D97-AF65-F5344CB8AC3E}">
        <p14:creationId xmlns:p14="http://schemas.microsoft.com/office/powerpoint/2010/main" val="3764547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99D0A-3F9D-9204-2966-8043089F2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AEE91754-E2B4-4FB7-F138-591306A389C2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91E679C-F777-60AB-565B-9CE51C507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7B2C42-D006-A3F3-93D2-8EA8CB321E29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 및 </a:t>
            </a:r>
            <a:r>
              <a:rPr lang="ko-KR" altLang="en-US" sz="1200" kern="0" dirty="0" err="1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E2B6A9-C7C7-D225-C6CD-34559F17D57F}"/>
              </a:ext>
            </a:extLst>
          </p:cNvPr>
          <p:cNvSpPr txBox="1"/>
          <p:nvPr/>
        </p:nvSpPr>
        <p:spPr>
          <a:xfrm>
            <a:off x="381618" y="318970"/>
            <a:ext cx="1778504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1.1. </a:t>
            </a:r>
            <a:r>
              <a:rPr lang="ko-KR" altLang="en-US" sz="2180" b="1" dirty="0"/>
              <a:t>사업개요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BB000D4-6687-A169-F37C-5FA08B0594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877678"/>
              </p:ext>
            </p:extLst>
          </p:nvPr>
        </p:nvGraphicFramePr>
        <p:xfrm>
          <a:off x="531272" y="942291"/>
          <a:ext cx="8843456" cy="49711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1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119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18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dirty="0" err="1"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돋움체 Bold"/>
                        </a:rPr>
                        <a:t>사업</a:t>
                      </a:r>
                      <a:r>
                        <a:rPr sz="1100" b="1" spc="-50" dirty="0"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돋움체 Bold"/>
                        </a:rPr>
                        <a:t> </a:t>
                      </a:r>
                      <a:r>
                        <a:rPr sz="1100" b="0" spc="-20" dirty="0" err="1"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돋움체 Bold"/>
                        </a:rPr>
                        <a:t>추진경과</a:t>
                      </a:r>
                      <a:endParaRPr sz="1100" b="0" dirty="0"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KoPub돋움체 Bold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en-US" sz="1000" b="0" i="1" spc="-20" dirty="0">
                        <a:solidFill>
                          <a:srgbClr val="0000FF"/>
                        </a:solidFill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KoPub돋움체 Bold"/>
                      </a:endParaRPr>
                    </a:p>
                    <a:p>
                      <a:pPr marL="17018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000" b="0" i="1" spc="-20" dirty="0">
                          <a:solidFill>
                            <a:srgbClr val="0000FF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돋움체 Bold"/>
                        </a:rPr>
                        <a:t>(</a:t>
                      </a:r>
                      <a:r>
                        <a:rPr sz="1000" b="0" i="1" spc="-20" dirty="0" err="1">
                          <a:solidFill>
                            <a:srgbClr val="0000FF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돋움체 Bold"/>
                        </a:rPr>
                        <a:t>예시</a:t>
                      </a:r>
                      <a:r>
                        <a:rPr sz="1000" b="1" i="1" spc="-20" dirty="0">
                          <a:solidFill>
                            <a:srgbClr val="0000FF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돋움체 Bold"/>
                        </a:rPr>
                        <a:t>)</a:t>
                      </a:r>
                      <a:endParaRPr sz="1000" dirty="0"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KoPub돋움체 Bold"/>
                      </a:endParaRPr>
                    </a:p>
                  </a:txBody>
                  <a:tcPr marL="0" marR="0" marT="4610" marB="0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320"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</a:pPr>
                      <a:r>
                        <a:rPr sz="1100" b="0" spc="-20" dirty="0" err="1"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돋움체 Bold"/>
                        </a:rPr>
                        <a:t>특이사항</a:t>
                      </a:r>
                      <a:endParaRPr sz="1100" b="0" dirty="0"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KoPub돋움체 Bold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90000"/>
                        </a:lnSpc>
                        <a:spcBef>
                          <a:spcPts val="40"/>
                        </a:spcBef>
                      </a:pPr>
                      <a:r>
                        <a:rPr sz="1100" b="1" i="1" spc="-20" dirty="0">
                          <a:solidFill>
                            <a:srgbClr val="0000FF"/>
                          </a:solidFill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  <a:cs typeface="KoPub돋움체 Bold"/>
                        </a:rPr>
                        <a:t>(예시)</a:t>
                      </a:r>
                      <a:endParaRPr sz="1100" dirty="0">
                        <a:latin typeface="KoPub돋움체 Bold" panose="02020603020101020101" pitchFamily="18" charset="-127"/>
                        <a:ea typeface="KoPub돋움체 Bold" panose="02020603020101020101" pitchFamily="18" charset="-127"/>
                        <a:cs typeface="KoPub돋움체 Bold"/>
                      </a:endParaRPr>
                    </a:p>
                    <a:p>
                      <a:pPr marL="185420" indent="-149225">
                        <a:lnSpc>
                          <a:spcPct val="90000"/>
                        </a:lnSpc>
                        <a:buChar char="-"/>
                        <a:tabLst>
                          <a:tab pos="185420" algn="l"/>
                        </a:tabLst>
                      </a:pP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사업선정</a:t>
                      </a:r>
                      <a:r>
                        <a:rPr sz="1100" i="1" spc="8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이후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부지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위치</a:t>
                      </a:r>
                      <a:r>
                        <a:rPr sz="1100" i="1" spc="8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변경으로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사업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일정이</a:t>
                      </a:r>
                      <a:r>
                        <a:rPr sz="1100" i="1" spc="8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○개월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지연</a:t>
                      </a:r>
                      <a:endParaRPr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돋움체 Medium"/>
                      </a:endParaRPr>
                    </a:p>
                    <a:p>
                      <a:pPr marL="185420" indent="-149225">
                        <a:lnSpc>
                          <a:spcPct val="90000"/>
                        </a:lnSpc>
                        <a:spcBef>
                          <a:spcPts val="384"/>
                        </a:spcBef>
                        <a:buChar char="-"/>
                        <a:tabLst>
                          <a:tab pos="185420" algn="l"/>
                        </a:tabLst>
                      </a:pPr>
                      <a:r>
                        <a:rPr sz="1100" i="1" spc="-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재정투자심사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지연</a:t>
                      </a:r>
                      <a:r>
                        <a:rPr sz="1100" i="1" spc="114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또는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재심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요구로</a:t>
                      </a:r>
                      <a:r>
                        <a:rPr sz="1100" i="1" spc="114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설계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발주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일정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연기</a:t>
                      </a:r>
                      <a:endParaRPr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돋움체 Medium"/>
                      </a:endParaRPr>
                    </a:p>
                    <a:p>
                      <a:pPr marL="185420" indent="-149225">
                        <a:lnSpc>
                          <a:spcPct val="90000"/>
                        </a:lnSpc>
                        <a:spcBef>
                          <a:spcPts val="380"/>
                        </a:spcBef>
                        <a:buChar char="-"/>
                        <a:tabLst>
                          <a:tab pos="185420" algn="l"/>
                        </a:tabLst>
                      </a:pP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사업</a:t>
                      </a:r>
                      <a:r>
                        <a:rPr sz="1100" i="1" spc="8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1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대상지에서</a:t>
                      </a:r>
                      <a:r>
                        <a:rPr sz="1100" i="1" spc="9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문화재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1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발굴·지표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조사가</a:t>
                      </a:r>
                      <a:r>
                        <a:rPr sz="1100" i="1" spc="8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필요해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일정</a:t>
                      </a:r>
                      <a:r>
                        <a:rPr sz="1100" i="1" spc="9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차질</a:t>
                      </a:r>
                      <a:r>
                        <a:rPr sz="1100" i="1" spc="8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발생</a:t>
                      </a:r>
                      <a:endParaRPr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돋움체 Medium"/>
                      </a:endParaRPr>
                    </a:p>
                    <a:p>
                      <a:pPr marL="185420" indent="-149225">
                        <a:lnSpc>
                          <a:spcPct val="90000"/>
                        </a:lnSpc>
                        <a:spcBef>
                          <a:spcPts val="370"/>
                        </a:spcBef>
                        <a:buChar char="-"/>
                        <a:tabLst>
                          <a:tab pos="185420" algn="l"/>
                        </a:tabLst>
                      </a:pP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인근</a:t>
                      </a:r>
                      <a:r>
                        <a:rPr sz="1100" i="1" spc="7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지역의</a:t>
                      </a:r>
                      <a:r>
                        <a:rPr sz="1100" i="1" spc="9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대규모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공동주택</a:t>
                      </a:r>
                      <a:r>
                        <a:rPr sz="1100" i="1" spc="7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개발계획</a:t>
                      </a:r>
                      <a:r>
                        <a:rPr sz="1100" i="1" spc="9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변경으로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학생</a:t>
                      </a:r>
                      <a:r>
                        <a:rPr sz="1100" i="1" spc="7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수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추정치가</a:t>
                      </a:r>
                      <a:r>
                        <a:rPr sz="1100" i="1" spc="9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변동되어</a:t>
                      </a:r>
                      <a:r>
                        <a:rPr sz="1100" i="1" spc="7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사업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규모</a:t>
                      </a:r>
                      <a:r>
                        <a:rPr sz="1100" i="1" spc="9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조정</a:t>
                      </a:r>
                      <a:r>
                        <a:rPr sz="1100" i="1" spc="8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필요</a:t>
                      </a:r>
                      <a:endParaRPr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돋움체 Medium"/>
                      </a:endParaRPr>
                    </a:p>
                    <a:p>
                      <a:pPr marL="185420" indent="-149225">
                        <a:lnSpc>
                          <a:spcPct val="90000"/>
                        </a:lnSpc>
                        <a:spcBef>
                          <a:spcPts val="385"/>
                        </a:spcBef>
                        <a:buChar char="-"/>
                        <a:tabLst>
                          <a:tab pos="185420" algn="l"/>
                        </a:tabLst>
                      </a:pP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부지</a:t>
                      </a:r>
                      <a:r>
                        <a:rPr sz="1100" i="1" spc="10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일부의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토지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소유권</a:t>
                      </a:r>
                      <a:r>
                        <a:rPr sz="1100" i="1" spc="11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분쟁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및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보상</a:t>
                      </a:r>
                      <a:r>
                        <a:rPr sz="1100" i="1" spc="10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문제로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매입</a:t>
                      </a:r>
                      <a:r>
                        <a:rPr sz="1100" i="1" spc="1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절차</a:t>
                      </a:r>
                      <a:r>
                        <a:rPr sz="1100" i="1" spc="11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지연</a:t>
                      </a:r>
                      <a:endParaRPr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돋움체 Medium"/>
                      </a:endParaRPr>
                    </a:p>
                    <a:p>
                      <a:pPr marL="185420" indent="-149225">
                        <a:lnSpc>
                          <a:spcPct val="90000"/>
                        </a:lnSpc>
                        <a:spcBef>
                          <a:spcPts val="384"/>
                        </a:spcBef>
                        <a:buChar char="-"/>
                        <a:tabLst>
                          <a:tab pos="185420" algn="l"/>
                        </a:tabLst>
                      </a:pP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기존</a:t>
                      </a:r>
                      <a:r>
                        <a:rPr sz="1100" i="1" spc="8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건축물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조사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과정에서</a:t>
                      </a:r>
                      <a:r>
                        <a:rPr sz="1100" i="1" spc="8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석면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발견,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내진성능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미확보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등으로</a:t>
                      </a:r>
                      <a:r>
                        <a:rPr sz="1100" i="1" spc="9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철거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및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1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보강계획이</a:t>
                      </a:r>
                      <a:r>
                        <a:rPr sz="1100" i="1" spc="8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추가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반영됨</a:t>
                      </a:r>
                      <a:endParaRPr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돋움체 Medium"/>
                      </a:endParaRPr>
                    </a:p>
                    <a:p>
                      <a:pPr marL="185420" indent="-149225">
                        <a:lnSpc>
                          <a:spcPct val="90000"/>
                        </a:lnSpc>
                        <a:spcBef>
                          <a:spcPts val="370"/>
                        </a:spcBef>
                        <a:buChar char="-"/>
                        <a:tabLst>
                          <a:tab pos="185420" algn="l"/>
                        </a:tabLst>
                      </a:pPr>
                      <a:r>
                        <a:rPr sz="1100" i="1" spc="-1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개축타당성</a:t>
                      </a:r>
                      <a:r>
                        <a:rPr sz="1100" i="1" spc="8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심의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결과에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따라</a:t>
                      </a:r>
                      <a:r>
                        <a:rPr sz="1100" i="1" spc="8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사업규모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및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범위조정으로</a:t>
                      </a:r>
                      <a:r>
                        <a:rPr sz="1100" i="1" spc="8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계획이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일부</a:t>
                      </a:r>
                      <a:r>
                        <a:rPr sz="1100" i="1" spc="10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변경됨</a:t>
                      </a:r>
                      <a:endParaRPr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돋움체 Medium"/>
                      </a:endParaRPr>
                    </a:p>
                    <a:p>
                      <a:pPr marL="185420" indent="-149225">
                        <a:lnSpc>
                          <a:spcPct val="90000"/>
                        </a:lnSpc>
                        <a:spcBef>
                          <a:spcPts val="380"/>
                        </a:spcBef>
                        <a:buChar char="-"/>
                        <a:tabLst>
                          <a:tab pos="185420" algn="l"/>
                        </a:tabLst>
                      </a:pP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예산</a:t>
                      </a:r>
                      <a:r>
                        <a:rPr sz="1100" i="1" spc="8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배정</a:t>
                      </a:r>
                      <a:r>
                        <a:rPr sz="1100" i="1" spc="11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지연으로</a:t>
                      </a:r>
                      <a:r>
                        <a:rPr sz="1100" i="1" spc="10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사업</a:t>
                      </a:r>
                      <a:r>
                        <a:rPr sz="1100" i="1" spc="9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추진</a:t>
                      </a:r>
                      <a:r>
                        <a:rPr sz="1100" i="1" spc="10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일정이</a:t>
                      </a:r>
                      <a:r>
                        <a:rPr sz="1100" i="1" spc="110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 </a:t>
                      </a:r>
                      <a:r>
                        <a:rPr sz="1100" i="1" spc="-25" dirty="0">
                          <a:solidFill>
                            <a:srgbClr val="0000FF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  <a:cs typeface="KoPub돋움체 Medium"/>
                        </a:rPr>
                        <a:t>조정됨</a:t>
                      </a:r>
                      <a:endParaRPr sz="1100" dirty="0"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  <a:cs typeface="KoPub돋움체 Medium"/>
                      </a:endParaRPr>
                    </a:p>
                  </a:txBody>
                  <a:tcPr marL="0" marR="0" marT="461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D175CC0D-02C5-C5F4-8A2A-3EB897F011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05"/>
          <a:stretch>
            <a:fillRect/>
          </a:stretch>
        </p:blipFill>
        <p:spPr>
          <a:xfrm>
            <a:off x="2253132" y="1121075"/>
            <a:ext cx="4323160" cy="2690390"/>
          </a:xfrm>
          <a:prstGeom prst="rect">
            <a:avLst/>
          </a:prstGeom>
        </p:spPr>
      </p:pic>
      <p:sp>
        <p:nvSpPr>
          <p:cNvPr id="6" name="말풍선: 모서리가 둥근 사각형 5">
            <a:extLst>
              <a:ext uri="{FF2B5EF4-FFF2-40B4-BE49-F238E27FC236}">
                <a16:creationId xmlns:a16="http://schemas.microsoft.com/office/drawing/2014/main" id="{DC426D50-C25B-21EF-420D-98B159F0036B}"/>
              </a:ext>
            </a:extLst>
          </p:cNvPr>
          <p:cNvSpPr/>
          <p:nvPr/>
        </p:nvSpPr>
        <p:spPr>
          <a:xfrm>
            <a:off x="-2126189" y="2560539"/>
            <a:ext cx="2414881" cy="427759"/>
          </a:xfrm>
          <a:prstGeom prst="wedgeRoundRectCallout">
            <a:avLst>
              <a:gd name="adj1" fmla="val 65932"/>
              <a:gd name="adj2" fmla="val 7956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fontAlgn="ctr" latinLnBrk="1">
              <a:buFontTx/>
              <a:buChar char="-"/>
            </a:pP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사업의 과거 추진 경과 기술</a:t>
            </a:r>
            <a:endParaRPr lang="en-US" altLang="ko-KR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향후 일정 계획 포함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endParaRPr lang="ko-KR" altLang="en-US" sz="11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9F611BD-0303-C983-EEB9-B8B663C67D26}"/>
              </a:ext>
            </a:extLst>
          </p:cNvPr>
          <p:cNvSpPr/>
          <p:nvPr/>
        </p:nvSpPr>
        <p:spPr>
          <a:xfrm>
            <a:off x="-2101449" y="4506410"/>
            <a:ext cx="2414882" cy="583838"/>
          </a:xfrm>
          <a:prstGeom prst="wedgeRoundRectCallout">
            <a:avLst>
              <a:gd name="adj1" fmla="val 66089"/>
              <a:gd name="adj2" fmla="val 8614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지역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대상 시설 등 특이사항 및 특별히 고려해야 할 상황 중 사업추진에 영향을 주는 요인 위주 기술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BCEDEF-D8EB-C3EA-71F0-F15135D42CDA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1040D0-B373-BF7D-B103-C7E85BFF7748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08F1FED-4D24-BB4E-2A5E-4FF48E2F7CD6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972E3A95-DCAD-222A-6A14-BAD24BC34C11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학생배치검토</a:t>
            </a:r>
            <a:endParaRPr lang="ko-KR" altLang="en-US" sz="1100" dirty="0">
              <a:solidFill>
                <a:srgbClr val="000000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1AC8CF0-09F1-3393-56DA-04231CE1EDD4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5F891C50-200E-B7D5-E3E7-8D6100EAF585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D20EBDFF-BBA7-91B8-3A7B-ABA4537AABF7}"/>
              </a:ext>
            </a:extLst>
          </p:cNvPr>
          <p:cNvSpPr/>
          <p:nvPr/>
        </p:nvSpPr>
        <p:spPr>
          <a:xfrm>
            <a:off x="531271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EA26AC86-C0E1-EBB4-E646-5B767D79B247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E12FA0E-03BB-91EF-292A-81DAAB3546AF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499E3324-C4FE-99CF-8D2E-436F73E1A5B5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5F08D156-8397-CF2C-A742-ACA283C0F954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6220265A-6CD3-2528-DED5-4576D1C9B827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265F2309-8CFA-3F21-20CF-F4E202F717A7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B901411C-F4A2-87A5-DA00-DE13B184002D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6BE3B4-D0C0-81DC-ED8F-FF65B0A223C0}"/>
              </a:ext>
            </a:extLst>
          </p:cNvPr>
          <p:cNvSpPr txBox="1"/>
          <p:nvPr/>
        </p:nvSpPr>
        <p:spPr>
          <a:xfrm rot="20343963">
            <a:off x="3717915" y="2695910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150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6239A-8B4B-580E-7BDC-FA37374ED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2669DBA-D57F-FB42-CD22-0D422B9DA913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5106E92-150D-C026-F2F7-98ECF9058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FA2AEB-2ABE-05EA-3E1A-7F440F680A4E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 및 </a:t>
            </a:r>
            <a:r>
              <a:rPr lang="ko-KR" altLang="en-US" sz="1200" kern="0" dirty="0" err="1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8A25A-B1D9-1046-A252-772CBA30F382}"/>
              </a:ext>
            </a:extLst>
          </p:cNvPr>
          <p:cNvSpPr txBox="1"/>
          <p:nvPr/>
        </p:nvSpPr>
        <p:spPr>
          <a:xfrm>
            <a:off x="381618" y="318970"/>
            <a:ext cx="233634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1.2. </a:t>
            </a:r>
            <a:r>
              <a:rPr lang="ko-KR" altLang="en-US" sz="2180" b="1" dirty="0" err="1"/>
              <a:t>학생배치검토</a:t>
            </a:r>
            <a:endParaRPr lang="ko-KR" altLang="en-US" sz="2180" b="1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F141F41F-E619-AD6B-D033-0E778D12D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669786"/>
              </p:ext>
            </p:extLst>
          </p:nvPr>
        </p:nvGraphicFramePr>
        <p:xfrm>
          <a:off x="531269" y="1181100"/>
          <a:ext cx="8850851" cy="1743865"/>
        </p:xfrm>
        <a:graphic>
          <a:graphicData uri="http://schemas.openxmlformats.org/drawingml/2006/table">
            <a:tbl>
              <a:tblPr/>
              <a:tblGrid>
                <a:gridCol w="695886">
                  <a:extLst>
                    <a:ext uri="{9D8B030D-6E8A-4147-A177-3AD203B41FA5}">
                      <a16:colId xmlns:a16="http://schemas.microsoft.com/office/drawing/2014/main" val="356306999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611560898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4159210700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2561532881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198973665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561782837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885600522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1194471183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2143854940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1346832795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1759015796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3744200452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2927976960"/>
                    </a:ext>
                  </a:extLst>
                </a:gridCol>
                <a:gridCol w="627305">
                  <a:extLst>
                    <a:ext uri="{9D8B030D-6E8A-4147-A177-3AD203B41FA5}">
                      <a16:colId xmlns:a16="http://schemas.microsoft.com/office/drawing/2014/main" val="3784276816"/>
                    </a:ext>
                  </a:extLst>
                </a:gridCol>
              </a:tblGrid>
              <a:tr h="375554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구분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56271" marR="56271" marT="15557" marB="1555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1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연도별 학급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, </a:t>
                      </a:r>
                      <a:r>
                        <a:rPr lang="ko-KR" altLang="en-US" sz="1100" kern="0" spc="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급당학생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수</a:t>
                      </a:r>
                      <a:r>
                        <a:rPr lang="en-US" altLang="ko-KR" sz="1050" kern="0" spc="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050" kern="0" spc="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향후예측 포함</a:t>
                      </a:r>
                      <a:r>
                        <a:rPr lang="en-US" altLang="ko-KR" sz="1050" kern="0" spc="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37121482"/>
                  </a:ext>
                </a:extLst>
              </a:tr>
              <a:tr h="3755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2021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2022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2023</a:t>
                      </a:r>
                      <a:r>
                        <a:rPr lang="ko-KR" altLang="en-US" sz="105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2024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2025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2026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2027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2028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2029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2030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2031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2032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비고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053602"/>
                  </a:ext>
                </a:extLst>
              </a:tr>
              <a:tr h="3309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학급수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56271" marR="56271" marT="15557" marB="1555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5610516"/>
                  </a:ext>
                </a:extLst>
              </a:tr>
              <a:tr h="3309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학생수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56271" marR="56271" marT="15557" marB="1555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OO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3702913"/>
                  </a:ext>
                </a:extLst>
              </a:tr>
              <a:tr h="3309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60" dirty="0" err="1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급당학생</a:t>
                      </a:r>
                      <a:r>
                        <a:rPr lang="ko-KR" altLang="en-US" sz="1100" kern="0" spc="-16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 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56271" marR="56271" marT="15557" marB="15557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25.5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23.0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22.0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21.6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21.0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20.5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19.8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18.0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19.0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19.5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19.5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19.5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9441" marR="79441" marT="39721" marB="397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505077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A3D2336C-67C8-271A-80D5-1BC3D27B8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600074"/>
              </p:ext>
            </p:extLst>
          </p:nvPr>
        </p:nvGraphicFramePr>
        <p:xfrm>
          <a:off x="531270" y="3429000"/>
          <a:ext cx="8850847" cy="2484438"/>
        </p:xfrm>
        <a:graphic>
          <a:graphicData uri="http://schemas.openxmlformats.org/drawingml/2006/table">
            <a:tbl>
              <a:tblPr/>
              <a:tblGrid>
                <a:gridCol w="701629">
                  <a:extLst>
                    <a:ext uri="{9D8B030D-6E8A-4147-A177-3AD203B41FA5}">
                      <a16:colId xmlns:a16="http://schemas.microsoft.com/office/drawing/2014/main" val="1874550299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2434681973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4037288257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3661822247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3059083717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3677982063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1272760232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1870569560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2095297413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2438647563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438949333"/>
                    </a:ext>
                  </a:extLst>
                </a:gridCol>
                <a:gridCol w="740838">
                  <a:extLst>
                    <a:ext uri="{9D8B030D-6E8A-4147-A177-3AD203B41FA5}">
                      <a16:colId xmlns:a16="http://schemas.microsoft.com/office/drawing/2014/main" val="1616287877"/>
                    </a:ext>
                  </a:extLst>
                </a:gridCol>
              </a:tblGrid>
              <a:tr h="385799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구분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55867" marR="55867" marT="15446" marB="1544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연도별 학생수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인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02180975"/>
                  </a:ext>
                </a:extLst>
              </a:tr>
              <a:tr h="3857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2016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2017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2018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2019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2020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2021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2022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2023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2024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2025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</a:t>
                      </a: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비고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324001"/>
                  </a:ext>
                </a:extLst>
              </a:tr>
              <a:tr h="3425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초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5867" marR="55867" marT="15446" marB="1544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515420"/>
                  </a:ext>
                </a:extLst>
              </a:tr>
              <a:tr h="3425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초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5867" marR="55867" marT="15446" marB="1544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5430402"/>
                  </a:ext>
                </a:extLst>
              </a:tr>
              <a:tr h="3425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초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5867" marR="55867" marT="15446" marB="1544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9916293"/>
                  </a:ext>
                </a:extLst>
              </a:tr>
              <a:tr h="3425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초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5867" marR="55867" marT="15446" marB="1544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337743"/>
                  </a:ext>
                </a:extLst>
              </a:tr>
              <a:tr h="3425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초</a:t>
                      </a: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55867" marR="55867" marT="15446" marB="15446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i="1" kern="0" spc="0" dirty="0">
                        <a:solidFill>
                          <a:srgbClr val="BFBFB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78871" marR="78871" marT="39436" marB="39436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6037714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80AD34BD-4346-1390-EF7E-28BD745CD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11" y="889132"/>
            <a:ext cx="4175154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kumimoji="0" lang="ko-KR" altLang="en-US" sz="130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학생배치계획</a:t>
            </a:r>
            <a:endParaRPr kumimoji="0" lang="en-US" altLang="ko-KR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4771E68-F3A9-906A-34B2-EFEBAC86B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29" y="2939986"/>
            <a:ext cx="2203995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  </a:t>
            </a:r>
            <a:endParaRPr kumimoji="0" lang="en-US" altLang="ko-KR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인근학교 학생수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최근 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10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년</a:t>
            </a:r>
            <a:r>
              <a:rPr kumimoji="0" lang="en-US" altLang="ko-KR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</a:t>
            </a:r>
            <a:endParaRPr kumimoji="0" lang="ko-KR" altLang="en-US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492DA64A-3C63-5E2D-A441-9B65401715C8}"/>
              </a:ext>
            </a:extLst>
          </p:cNvPr>
          <p:cNvSpPr/>
          <p:nvPr/>
        </p:nvSpPr>
        <p:spPr>
          <a:xfrm>
            <a:off x="3838798" y="3074440"/>
            <a:ext cx="1008413" cy="213494"/>
          </a:xfrm>
          <a:prstGeom prst="wedgeRoundRectCallout">
            <a:avLst>
              <a:gd name="adj1" fmla="val -34046"/>
              <a:gd name="adj2" fmla="val -119093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1"/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기준년도</a:t>
            </a:r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46B86AC3-4512-ED2B-A103-A96BA64E400C}"/>
              </a:ext>
            </a:extLst>
          </p:cNvPr>
          <p:cNvSpPr/>
          <p:nvPr/>
        </p:nvSpPr>
        <p:spPr>
          <a:xfrm>
            <a:off x="5730187" y="3074440"/>
            <a:ext cx="1008413" cy="213494"/>
          </a:xfrm>
          <a:prstGeom prst="wedgeRoundRectCallout">
            <a:avLst>
              <a:gd name="adj1" fmla="val -34046"/>
              <a:gd name="adj2" fmla="val -119093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 latinLnBrk="1"/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사업완료 시점</a:t>
            </a: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741BD8AF-70D1-6E38-DEA0-5C9E4C81D0BB}"/>
              </a:ext>
            </a:extLst>
          </p:cNvPr>
          <p:cNvSpPr/>
          <p:nvPr/>
        </p:nvSpPr>
        <p:spPr>
          <a:xfrm>
            <a:off x="-2179864" y="3429000"/>
            <a:ext cx="2414881" cy="1055463"/>
          </a:xfrm>
          <a:prstGeom prst="wedgeRoundRectCallout">
            <a:avLst>
              <a:gd name="adj1" fmla="val 65932"/>
              <a:gd name="adj2" fmla="val 7956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초등학교 </a:t>
            </a:r>
            <a:r>
              <a:rPr lang="en-US" altLang="ko-KR" sz="1100" b="1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1.0km </a:t>
            </a:r>
            <a:r>
              <a:rPr lang="ko-KR" altLang="en-US" sz="1100" b="1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반경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해당 인근학교 제시</a:t>
            </a:r>
          </a:p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고등학교 학군 기준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비평준화일 경우 관할 교육청 내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제시</a:t>
            </a:r>
          </a:p>
          <a:p>
            <a:pPr marL="92075" indent="-92075" fontAlgn="ctr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특성화고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특목고는 인근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비슷한 유형의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특성화고 제시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4DF8F4-C6B2-AE1A-8FB5-F6434266BE09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1A61BA36-8C9B-AEE2-86D8-F6345131DAC0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489444A0-25B5-1452-9AE8-8FE29FDCB6A6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6986A161-83F6-CA42-E647-B8809E3F20F7}"/>
              </a:ext>
            </a:extLst>
          </p:cNvPr>
          <p:cNvSpPr/>
          <p:nvPr/>
        </p:nvSpPr>
        <p:spPr>
          <a:xfrm>
            <a:off x="523875" y="6068189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EDBC0C3C-0C4F-69C8-E5E2-3E71B4E3C558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F86B87E3-4664-C316-165B-B8BC7E5A5204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14C0391A-7F27-8C50-73CA-C0617CBD9A55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61F593F3-E248-9EC3-4209-197219825190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6AC9D1DF-6441-E232-325D-AC193463117C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90ED24C2-307B-6558-5324-F035FAD5AD72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95010A77-9A79-6B5A-CCE2-446D0B229D6F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3D43B193-2EAF-9C39-B326-335F32F8ED17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D457B66B-7B17-905F-C0FD-C2F0F9041ECF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68C88872-FA3E-04B2-316A-B873BCF435AC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cxnSp>
        <p:nvCxnSpPr>
          <p:cNvPr id="87" name="직선 연결선 86">
            <a:extLst>
              <a:ext uri="{FF2B5EF4-FFF2-40B4-BE49-F238E27FC236}">
                <a16:creationId xmlns:a16="http://schemas.microsoft.com/office/drawing/2014/main" id="{D529B601-81E1-E65D-1175-D52A2A63F057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65C9D192-C22E-AB6B-24D4-E745CBEE182F}"/>
              </a:ext>
            </a:extLst>
          </p:cNvPr>
          <p:cNvCxnSpPr/>
          <p:nvPr/>
        </p:nvCxnSpPr>
        <p:spPr>
          <a:xfrm>
            <a:off x="545334" y="3210160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4DE2B2A-7FCD-3605-FC21-9BBE15043BF2}"/>
              </a:ext>
            </a:extLst>
          </p:cNvPr>
          <p:cNvSpPr/>
          <p:nvPr/>
        </p:nvSpPr>
        <p:spPr>
          <a:xfrm>
            <a:off x="-2179864" y="1111251"/>
            <a:ext cx="2414881" cy="490022"/>
          </a:xfrm>
          <a:prstGeom prst="wedgeRoundRectCallout">
            <a:avLst>
              <a:gd name="adj1" fmla="val 65932"/>
              <a:gd name="adj2" fmla="val 7956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ctr" latinLnBrk="1"/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기준년도</a:t>
            </a:r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현시점</a:t>
            </a:r>
            <a:r>
              <a:rPr lang="en-US" altLang="ko-KR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및 사업 </a:t>
            </a:r>
            <a:r>
              <a:rPr lang="ko-KR" altLang="en-US" sz="1100" dirty="0" err="1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완료년도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1100" kern="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±5</a:t>
            </a:r>
            <a:r>
              <a:rPr lang="ko-KR" altLang="en-US" sz="1100" kern="0" dirty="0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년</a:t>
            </a:r>
            <a:r>
              <a:rPr lang="ko-KR" altLang="en-US" sz="1100" dirty="0"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45FA85F1-33E0-AC4F-C4F1-B8EA081D5CD3}"/>
              </a:ext>
            </a:extLst>
          </p:cNvPr>
          <p:cNvSpPr/>
          <p:nvPr/>
        </p:nvSpPr>
        <p:spPr>
          <a:xfrm>
            <a:off x="7902468" y="3325093"/>
            <a:ext cx="1008413" cy="207814"/>
          </a:xfrm>
          <a:prstGeom prst="wedgeRoundRectCallout">
            <a:avLst>
              <a:gd name="adj1" fmla="val -30989"/>
              <a:gd name="adj2" fmla="val 108327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1"/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기준년도</a:t>
            </a:r>
          </a:p>
        </p:txBody>
      </p:sp>
    </p:spTree>
    <p:extLst>
      <p:ext uri="{BB962C8B-B14F-4D97-AF65-F5344CB8AC3E}">
        <p14:creationId xmlns:p14="http://schemas.microsoft.com/office/powerpoint/2010/main" val="2410387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089CD4-93A3-6D34-6CE9-929188CEA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6E288022-3A78-4AA3-447B-0730386C785F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16A713E-8595-525E-F1B0-F4B8F34A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418235-61FF-472C-B664-40434D5362AD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 및 </a:t>
            </a:r>
            <a:r>
              <a:rPr lang="ko-KR" altLang="en-US" sz="1200" kern="0" dirty="0" err="1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E24E6D-ACA4-EF8E-4003-2C38AEE8B919}"/>
              </a:ext>
            </a:extLst>
          </p:cNvPr>
          <p:cNvSpPr txBox="1"/>
          <p:nvPr/>
        </p:nvSpPr>
        <p:spPr>
          <a:xfrm>
            <a:off x="381618" y="318970"/>
            <a:ext cx="233634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1.2. </a:t>
            </a:r>
            <a:r>
              <a:rPr lang="ko-KR" altLang="en-US" sz="2180" b="1" dirty="0" err="1"/>
              <a:t>학생배치검토</a:t>
            </a:r>
            <a:endParaRPr lang="ko-KR" altLang="en-US" sz="2180" b="1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D8799F0-632B-6103-38CA-E212A49F2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1150" y="1825625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083F8346-A707-3D9F-CC1B-E5EF77164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956" y="881341"/>
            <a:ext cx="417515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통학구역</a:t>
            </a:r>
            <a:endParaRPr kumimoji="0" lang="en-US" altLang="ko-KR" sz="13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CCDBE529-3C58-883A-56DE-8600FCE21B58}"/>
              </a:ext>
            </a:extLst>
          </p:cNvPr>
          <p:cNvSpPr/>
          <p:nvPr/>
        </p:nvSpPr>
        <p:spPr>
          <a:xfrm>
            <a:off x="2683480" y="460549"/>
            <a:ext cx="3599046" cy="555277"/>
          </a:xfrm>
          <a:prstGeom prst="wedgeRoundRectCallout">
            <a:avLst>
              <a:gd name="adj1" fmla="val -68378"/>
              <a:gd name="adj2" fmla="val 59392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fontAlgn="base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학구도안내서비스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사이트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활용하여 </a:t>
            </a:r>
            <a:r>
              <a:rPr lang="ko-KR" altLang="en-US" sz="1100" u="sng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각 학교급에 알맞은 </a:t>
            </a:r>
            <a:r>
              <a:rPr lang="ko-KR" altLang="en-US" sz="1100" u="sng" dirty="0" err="1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학통학구역</a:t>
            </a:r>
            <a:r>
              <a:rPr lang="ko-KR" altLang="en-US" sz="1100" u="sng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도면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</a:t>
            </a:r>
          </a:p>
          <a:p>
            <a:pPr fontAlgn="base" latinLnBrk="1"/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  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중학교</a:t>
            </a:r>
            <a:r>
              <a:rPr lang="en-US" altLang="ko-KR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고등학교일 경우 </a:t>
            </a:r>
            <a:r>
              <a:rPr lang="ko-KR" altLang="en-US" sz="1100" u="sng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학군 또는 학구 </a:t>
            </a:r>
            <a:r>
              <a:rPr lang="ko-KR" altLang="en-US" sz="11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제시 필요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F9858F-1A86-C522-AFF7-6EE19781C057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8348BC49-B910-A9AC-1570-C95499044CFD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700DAC53-EE1D-2A23-6CB1-2BF9F8095DA9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72F79B6-F2A4-2B5B-491C-269AE0053733}"/>
              </a:ext>
            </a:extLst>
          </p:cNvPr>
          <p:cNvSpPr/>
          <p:nvPr/>
        </p:nvSpPr>
        <p:spPr>
          <a:xfrm>
            <a:off x="523875" y="6068189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ED223CB5-3A54-4FEA-8DAB-1A1F0905DB14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B6D2204-31B3-4E36-F030-D9597845A89F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B2EFC178-A9F3-0598-37AE-1427B22EB3CE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51C63F3-86CC-0B07-812C-06B1A497992A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08794E3B-DFAE-7CAA-F908-274CE29BA24C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A95CC19B-3A6F-95D3-69ED-695BDB139E15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682CF58B-FDF4-D5D9-4CC5-FEC5172013D5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16C2C1C6-19A9-C134-C90A-2BCE308CB4D9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B6A56E67-8713-6152-2037-D9C6F298AE75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A89B6235-587E-CAFC-ABC9-30D5A4F83BAD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42154916-F5AC-F00F-F309-11101D0EDDF7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D9429012-3C5F-A090-DA80-E2192AB4CB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83458"/>
              </p:ext>
            </p:extLst>
          </p:nvPr>
        </p:nvGraphicFramePr>
        <p:xfrm>
          <a:off x="531271" y="1198737"/>
          <a:ext cx="8858250" cy="4714701"/>
        </p:xfrm>
        <a:graphic>
          <a:graphicData uri="http://schemas.openxmlformats.org/drawingml/2006/table">
            <a:tbl>
              <a:tblPr/>
              <a:tblGrid>
                <a:gridCol w="4429125">
                  <a:extLst>
                    <a:ext uri="{9D8B030D-6E8A-4147-A177-3AD203B41FA5}">
                      <a16:colId xmlns:a16="http://schemas.microsoft.com/office/drawing/2014/main" val="3773510362"/>
                    </a:ext>
                  </a:extLst>
                </a:gridCol>
                <a:gridCol w="4429125">
                  <a:extLst>
                    <a:ext uri="{9D8B030D-6E8A-4147-A177-3AD203B41FA5}">
                      <a16:colId xmlns:a16="http://schemas.microsoft.com/office/drawing/2014/main" val="1988787794"/>
                    </a:ext>
                  </a:extLst>
                </a:gridCol>
              </a:tblGrid>
              <a:tr h="2394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OO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통학구역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초등학교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266" marR="49266" marT="0" marB="0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OO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학구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중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·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고등학교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266" marR="49266" marT="0" marB="0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081519"/>
                  </a:ext>
                </a:extLst>
              </a:tr>
              <a:tr h="2104662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266" marR="49266" marT="13621" marB="1362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266" marR="49266" marT="13621" marB="13621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872048"/>
                  </a:ext>
                </a:extLst>
              </a:tr>
              <a:tr h="27357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OO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학군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(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중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·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고등학교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266" marR="49266" marT="13621" marB="1362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815038"/>
                  </a:ext>
                </a:extLst>
              </a:tr>
              <a:tr h="2097029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8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9266" marR="49266" marT="13621" marB="1362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7476198"/>
                  </a:ext>
                </a:extLst>
              </a:tr>
            </a:tbl>
          </a:graphicData>
        </a:graphic>
      </p:graphicFrame>
      <p:sp>
        <p:nvSpPr>
          <p:cNvPr id="10" name="Rectangle 4">
            <a:extLst>
              <a:ext uri="{FF2B5EF4-FFF2-40B4-BE49-F238E27FC236}">
                <a16:creationId xmlns:a16="http://schemas.microsoft.com/office/drawing/2014/main" id="{EB5CFC2B-CEA5-C0BD-AB09-DECB75A09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1150" y="1825625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4563D66-1441-F790-342F-8135BB161318}"/>
              </a:ext>
            </a:extLst>
          </p:cNvPr>
          <p:cNvGrpSpPr/>
          <p:nvPr/>
        </p:nvGrpSpPr>
        <p:grpSpPr>
          <a:xfrm>
            <a:off x="645041" y="1501442"/>
            <a:ext cx="8608456" cy="4337383"/>
            <a:chOff x="614666" y="1483764"/>
            <a:chExt cx="8697104" cy="4382048"/>
          </a:xfrm>
        </p:grpSpPr>
        <p:pic>
          <p:nvPicPr>
            <p:cNvPr id="2055" name="_x597821768">
              <a:extLst>
                <a:ext uri="{FF2B5EF4-FFF2-40B4-BE49-F238E27FC236}">
                  <a16:creationId xmlns:a16="http://schemas.microsoft.com/office/drawing/2014/main" id="{F0BED51A-24BB-70D8-3EE2-C9F3AA900C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745" b="5867"/>
            <a:stretch>
              <a:fillRect/>
            </a:stretch>
          </p:blipFill>
          <p:spPr bwMode="auto">
            <a:xfrm>
              <a:off x="614666" y="1497793"/>
              <a:ext cx="4044924" cy="2043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_x597821120">
              <a:extLst>
                <a:ext uri="{FF2B5EF4-FFF2-40B4-BE49-F238E27FC236}">
                  <a16:creationId xmlns:a16="http://schemas.microsoft.com/office/drawing/2014/main" id="{2C9AE359-6DD3-BE91-50A0-58F3C63B8B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6846" y="1483764"/>
              <a:ext cx="4044924" cy="2043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_x597817080">
              <a:extLst>
                <a:ext uri="{FF2B5EF4-FFF2-40B4-BE49-F238E27FC236}">
                  <a16:creationId xmlns:a16="http://schemas.microsoft.com/office/drawing/2014/main" id="{C0D986A6-A990-FB2B-D788-05C8129485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1214" y="3900038"/>
              <a:ext cx="6174914" cy="19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E265171-89E7-5552-DBAA-5E6F73CFBC19}"/>
              </a:ext>
            </a:extLst>
          </p:cNvPr>
          <p:cNvSpPr txBox="1"/>
          <p:nvPr/>
        </p:nvSpPr>
        <p:spPr>
          <a:xfrm rot="20343963">
            <a:off x="3717915" y="2644955"/>
            <a:ext cx="2040360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</a:rPr>
              <a:t>참고예시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074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64C0D-BB45-A644-343C-14552070F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E02FC928-18DE-02C5-4487-D329D88BE3FC}"/>
              </a:ext>
            </a:extLst>
          </p:cNvPr>
          <p:cNvSpPr/>
          <p:nvPr/>
        </p:nvSpPr>
        <p:spPr>
          <a:xfrm>
            <a:off x="0" y="0"/>
            <a:ext cx="9906000" cy="750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62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502702A0-D194-20AD-C8B4-F4D729CDB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665A7-2918-48C4-AA6D-2EAFD9EBD30B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CF5BAD-C55C-FA2A-C996-F8416F823BB2}"/>
              </a:ext>
            </a:extLst>
          </p:cNvPr>
          <p:cNvSpPr txBox="1"/>
          <p:nvPr/>
        </p:nvSpPr>
        <p:spPr>
          <a:xfrm>
            <a:off x="288692" y="8128"/>
            <a:ext cx="484892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en-US" altLang="ko-KR" sz="1154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사업개요 및 </a:t>
            </a:r>
            <a:r>
              <a:rPr lang="ko-KR" altLang="en-US" sz="1200" kern="0" dirty="0" err="1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r>
              <a:rPr lang="ko-KR" altLang="en-US" sz="1200" kern="0" dirty="0">
                <a:solidFill>
                  <a:srgbClr val="00206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등</a:t>
            </a:r>
            <a:endParaRPr lang="ko-KR" altLang="en-US" sz="1154" kern="0" dirty="0">
              <a:solidFill>
                <a:srgbClr val="002060"/>
              </a:solidFill>
              <a:latin typeface="함초롬바탕" panose="0203060400010101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66C25-52C1-9901-3682-F7900F3196DA}"/>
              </a:ext>
            </a:extLst>
          </p:cNvPr>
          <p:cNvSpPr txBox="1"/>
          <p:nvPr/>
        </p:nvSpPr>
        <p:spPr>
          <a:xfrm>
            <a:off x="381618" y="318970"/>
            <a:ext cx="2336349" cy="419218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r>
              <a:rPr lang="en-US" altLang="ko-KR" sz="2180" b="1" dirty="0"/>
              <a:t>1.2. </a:t>
            </a:r>
            <a:r>
              <a:rPr lang="ko-KR" altLang="en-US" sz="2180" b="1" dirty="0" err="1"/>
              <a:t>학생배치검토</a:t>
            </a:r>
            <a:endParaRPr lang="ko-KR" altLang="en-US" sz="2180" b="1" dirty="0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79CA9A45-4954-F080-2836-1A908CEAF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084" y="888469"/>
            <a:ext cx="417515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300" dirty="0">
                <a:solidFill>
                  <a:srgbClr val="00000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kumimoji="0" lang="ko-KR" altLang="en-US" sz="13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 수 증감요인</a:t>
            </a:r>
            <a:endParaRPr kumimoji="0" lang="en-US" altLang="ko-KR" sz="13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31DAE1B4-3F3E-E776-C3F8-3DAEA7127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414106"/>
              </p:ext>
            </p:extLst>
          </p:nvPr>
        </p:nvGraphicFramePr>
        <p:xfrm>
          <a:off x="523875" y="1429122"/>
          <a:ext cx="8858250" cy="787982"/>
        </p:xfrm>
        <a:graphic>
          <a:graphicData uri="http://schemas.openxmlformats.org/drawingml/2006/table">
            <a:tbl>
              <a:tblPr/>
              <a:tblGrid>
                <a:gridCol w="1686579">
                  <a:extLst>
                    <a:ext uri="{9D8B030D-6E8A-4147-A177-3AD203B41FA5}">
                      <a16:colId xmlns:a16="http://schemas.microsoft.com/office/drawing/2014/main" val="3681558591"/>
                    </a:ext>
                  </a:extLst>
                </a:gridCol>
                <a:gridCol w="1929904">
                  <a:extLst>
                    <a:ext uri="{9D8B030D-6E8A-4147-A177-3AD203B41FA5}">
                      <a16:colId xmlns:a16="http://schemas.microsoft.com/office/drawing/2014/main" val="479939756"/>
                    </a:ext>
                  </a:extLst>
                </a:gridCol>
                <a:gridCol w="1699720">
                  <a:extLst>
                    <a:ext uri="{9D8B030D-6E8A-4147-A177-3AD203B41FA5}">
                      <a16:colId xmlns:a16="http://schemas.microsoft.com/office/drawing/2014/main" val="3830285749"/>
                    </a:ext>
                  </a:extLst>
                </a:gridCol>
                <a:gridCol w="3542047">
                  <a:extLst>
                    <a:ext uri="{9D8B030D-6E8A-4147-A177-3AD203B41FA5}">
                      <a16:colId xmlns:a16="http://schemas.microsoft.com/office/drawing/2014/main" val="2582708886"/>
                    </a:ext>
                  </a:extLst>
                </a:gridCol>
              </a:tblGrid>
              <a:tr h="2426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연 도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704" marR="16704" marT="16704" marB="16704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추정 </a:t>
                      </a:r>
                      <a:r>
                        <a:rPr lang="ko-KR" altLang="en-US" sz="1100" kern="0" spc="-100" dirty="0" err="1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학급수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추정 학생수 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추정 근거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877530"/>
                  </a:ext>
                </a:extLst>
              </a:tr>
              <a:tr h="254892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학급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XX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명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공동주택 준공 및 입주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7604719"/>
                  </a:ext>
                </a:extLst>
              </a:tr>
              <a:tr h="254892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년도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704" marR="16704" marT="16704" marB="16704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학급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00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명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-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통학구역 조정 및 </a:t>
                      </a:r>
                      <a:r>
                        <a:rPr lang="ko-KR" altLang="en-US" sz="1100" i="1" kern="0" spc="0" dirty="0" err="1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저연령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 학령인구 증감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704" marR="16704" marT="16704" marB="16704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3989145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93D8EFD2-7EF8-7172-ED97-3CDEAA5298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24098"/>
              </p:ext>
            </p:extLst>
          </p:nvPr>
        </p:nvGraphicFramePr>
        <p:xfrm>
          <a:off x="531271" y="2605723"/>
          <a:ext cx="8843456" cy="2990851"/>
        </p:xfrm>
        <a:graphic>
          <a:graphicData uri="http://schemas.openxmlformats.org/drawingml/2006/table">
            <a:tbl>
              <a:tblPr/>
              <a:tblGrid>
                <a:gridCol w="719243">
                  <a:extLst>
                    <a:ext uri="{9D8B030D-6E8A-4147-A177-3AD203B41FA5}">
                      <a16:colId xmlns:a16="http://schemas.microsoft.com/office/drawing/2014/main" val="4070715365"/>
                    </a:ext>
                  </a:extLst>
                </a:gridCol>
                <a:gridCol w="1560486">
                  <a:extLst>
                    <a:ext uri="{9D8B030D-6E8A-4147-A177-3AD203B41FA5}">
                      <a16:colId xmlns:a16="http://schemas.microsoft.com/office/drawing/2014/main" val="3354373005"/>
                    </a:ext>
                  </a:extLst>
                </a:gridCol>
                <a:gridCol w="907755">
                  <a:extLst>
                    <a:ext uri="{9D8B030D-6E8A-4147-A177-3AD203B41FA5}">
                      <a16:colId xmlns:a16="http://schemas.microsoft.com/office/drawing/2014/main" val="3908431935"/>
                    </a:ext>
                  </a:extLst>
                </a:gridCol>
                <a:gridCol w="907755">
                  <a:extLst>
                    <a:ext uri="{9D8B030D-6E8A-4147-A177-3AD203B41FA5}">
                      <a16:colId xmlns:a16="http://schemas.microsoft.com/office/drawing/2014/main" val="3146689180"/>
                    </a:ext>
                  </a:extLst>
                </a:gridCol>
                <a:gridCol w="974267">
                  <a:extLst>
                    <a:ext uri="{9D8B030D-6E8A-4147-A177-3AD203B41FA5}">
                      <a16:colId xmlns:a16="http://schemas.microsoft.com/office/drawing/2014/main" val="3283809138"/>
                    </a:ext>
                  </a:extLst>
                </a:gridCol>
                <a:gridCol w="1009318">
                  <a:extLst>
                    <a:ext uri="{9D8B030D-6E8A-4147-A177-3AD203B41FA5}">
                      <a16:colId xmlns:a16="http://schemas.microsoft.com/office/drawing/2014/main" val="341986125"/>
                    </a:ext>
                  </a:extLst>
                </a:gridCol>
                <a:gridCol w="1009318">
                  <a:extLst>
                    <a:ext uri="{9D8B030D-6E8A-4147-A177-3AD203B41FA5}">
                      <a16:colId xmlns:a16="http://schemas.microsoft.com/office/drawing/2014/main" val="1261405335"/>
                    </a:ext>
                  </a:extLst>
                </a:gridCol>
                <a:gridCol w="1755314">
                  <a:extLst>
                    <a:ext uri="{9D8B030D-6E8A-4147-A177-3AD203B41FA5}">
                      <a16:colId xmlns:a16="http://schemas.microsoft.com/office/drawing/2014/main" val="481207846"/>
                    </a:ext>
                  </a:extLst>
                </a:gridCol>
              </a:tblGrid>
              <a:tr h="2450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구분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사업명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주택 유형</a:t>
                      </a:r>
                      <a:endParaRPr lang="ko-KR" altLang="en-US" sz="1100" kern="0" spc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세대수</a:t>
                      </a:r>
                      <a:endParaRPr lang="ko-KR" altLang="en-US" sz="1100" kern="0" spc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발생율</a:t>
                      </a:r>
                      <a:endParaRPr lang="ko-KR" altLang="en-US" sz="1100" kern="0" spc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증가 학생</a:t>
                      </a:r>
                      <a:endParaRPr lang="ko-KR" altLang="en-US" sz="1100" kern="0" spc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입주 시기</a:t>
                      </a:r>
                      <a:endParaRPr lang="ko-KR" altLang="en-US" sz="1100" kern="0" spc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 dirty="0">
                          <a:solidFill>
                            <a:schemeClr val="tx1"/>
                          </a:solidFill>
                          <a:effectLst/>
                          <a:latin typeface="KoPub돋움체 Bold" panose="02020603020101020101" pitchFamily="18" charset="-127"/>
                          <a:ea typeface="KoPub돋움체 Bold" panose="02020603020101020101" pitchFamily="18" charset="-127"/>
                        </a:rPr>
                        <a:t>비 고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effectLst/>
                        <a:latin typeface="KoPub돋움체 Bold" panose="02020603020101020101" pitchFamily="18" charset="-127"/>
                        <a:ea typeface="KoPub돋움체 Bold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5549694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□□ 주상복합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주상복합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0.00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2025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사업승인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학구조정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219171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○○동 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1151-1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368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승인예정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학구조정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818978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○○동 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1154-7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402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48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승인예정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학구조정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3499039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○○동 주거복합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공동주택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580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0.00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70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2026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사업협의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75600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5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○○동 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1136-3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240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29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사업협의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학구조정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0277726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6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○○동 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638-1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602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72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사업협의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학구조정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485928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7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○○동 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704-1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289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사업협의</a:t>
                      </a:r>
                      <a:r>
                        <a:rPr lang="en-US" altLang="ko-KR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, </a:t>
                      </a: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학구조정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736519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8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○○동 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535-4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450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54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사업문의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5821469"/>
                  </a:ext>
                </a:extLst>
              </a:tr>
              <a:tr h="277857"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9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0020" marR="0" indent="-16002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○○동 </a:t>
                      </a:r>
                      <a:r>
                        <a:rPr lang="en-US" altLang="ko-KR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495-12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400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1100" i="1" kern="0" spc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48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0020" marR="0" indent="-16002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100" i="1" kern="0" spc="0" dirty="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사업문의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6519724"/>
                  </a:ext>
                </a:extLst>
              </a:tr>
              <a:tr h="245069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1100" kern="0" spc="-10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계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100" kern="0" spc="-10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100" kern="0" spc="-10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3,535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100" kern="0" spc="-10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1100" kern="0" spc="-100">
                          <a:solidFill>
                            <a:srgbClr val="0000FF"/>
                          </a:solidFill>
                          <a:effectLst/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424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100" kern="0" spc="-10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endParaRPr lang="ko-KR" altLang="en-US" sz="1100" kern="0" spc="-100" dirty="0">
                        <a:solidFill>
                          <a:srgbClr val="0000FF"/>
                        </a:solidFill>
                        <a:effectLst/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endParaRPr>
                    </a:p>
                  </a:txBody>
                  <a:tcPr marL="16872" marR="16872" marT="16872" marB="16872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513394"/>
                  </a:ext>
                </a:extLst>
              </a:tr>
            </a:tbl>
          </a:graphicData>
        </a:graphic>
      </p:graphicFrame>
      <p:sp>
        <p:nvSpPr>
          <p:cNvPr id="16" name="Rectangle 4">
            <a:extLst>
              <a:ext uri="{FF2B5EF4-FFF2-40B4-BE49-F238E27FC236}">
                <a16:creationId xmlns:a16="http://schemas.microsoft.com/office/drawing/2014/main" id="{6E0EA2D1-2BBA-EEF4-8B2F-219161B8E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30" y="1163265"/>
            <a:ext cx="261802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(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예시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학생수 증가 연도 및 근거자료 제시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7CEC7E20-AFB5-C74C-A2CA-F6C74CD1E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278" y="2270730"/>
            <a:ext cx="4626588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공동주택 개발현황 및 증가 학생 수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(XX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명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근거자료</a:t>
            </a: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ko-KR" sz="1100" i="1" dirty="0">
              <a:solidFill>
                <a:srgbClr val="0000FF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ko-KR" sz="1100" i="1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※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학생발생율은 ○○구 기존 주상복합 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9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곳 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2025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평균 학생 </a:t>
            </a:r>
            <a:r>
              <a:rPr kumimoji="0" lang="ko-KR" altLang="en-US" sz="1100" i="1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발생율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kumimoji="0" lang="en-US" altLang="ko-KR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0.00 </a:t>
            </a:r>
            <a:r>
              <a:rPr kumimoji="0" lang="ko-KR" altLang="en-US" sz="1100" i="1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적용</a:t>
            </a: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27A8DC2-BE25-BAAA-4284-207CDF4FAD94}"/>
              </a:ext>
            </a:extLst>
          </p:cNvPr>
          <p:cNvSpPr/>
          <p:nvPr/>
        </p:nvSpPr>
        <p:spPr>
          <a:xfrm>
            <a:off x="3324002" y="359095"/>
            <a:ext cx="2956712" cy="844740"/>
          </a:xfrm>
          <a:prstGeom prst="wedgeRoundRectCallout">
            <a:avLst>
              <a:gd name="adj1" fmla="val -77601"/>
              <a:gd name="adj2" fmla="val 38148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fontAlgn="base" latinLnBrk="1">
              <a:buFontTx/>
              <a:buChar char="-"/>
            </a:pPr>
            <a:r>
              <a:rPr lang="ko-KR" altLang="en-US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학생증가 요인 제시 필요</a:t>
            </a:r>
            <a:endParaRPr lang="en-US" altLang="ko-KR" sz="10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171450" indent="-171450" fontAlgn="base" latinLnBrk="1">
              <a:buFontTx/>
              <a:buChar char="-"/>
            </a:pPr>
            <a:r>
              <a:rPr lang="ko-KR" altLang="en-US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공동주택개발</a:t>
            </a:r>
            <a:r>
              <a:rPr lang="en-US" altLang="ko-KR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인구유입 상황 등 제시가 필요하며</a:t>
            </a:r>
            <a:r>
              <a:rPr lang="en-US" altLang="ko-KR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000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증가되는 학생 수 및 관련 근거자료 첨부</a:t>
            </a:r>
            <a:endParaRPr lang="en-US" altLang="ko-KR" sz="1000" dirty="0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fontAlgn="base" latinLnBrk="1"/>
            <a:r>
              <a:rPr lang="en-US" altLang="ko-KR" sz="1000" i="1" dirty="0"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 </a:t>
            </a:r>
            <a:r>
              <a:rPr lang="ko-KR" altLang="en-US" sz="1000" dirty="0"/>
              <a:t>학생수 증감요인이 없을 경우 삭제 가능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222396-DD5B-3745-19D8-028132229439}"/>
              </a:ext>
            </a:extLst>
          </p:cNvPr>
          <p:cNvSpPr txBox="1"/>
          <p:nvPr/>
        </p:nvSpPr>
        <p:spPr>
          <a:xfrm>
            <a:off x="7983283" y="490022"/>
            <a:ext cx="1680721" cy="231796"/>
          </a:xfrm>
          <a:prstGeom prst="rect">
            <a:avLst/>
          </a:prstGeom>
          <a:noFill/>
        </p:spPr>
        <p:txBody>
          <a:bodyPr wrap="none" lIns="82933" tIns="41466" rIns="82933" bIns="41466" rtlCol="0">
            <a:spAutoFit/>
          </a:bodyPr>
          <a:lstStyle/>
          <a:p>
            <a:pPr algn="r" defTabSz="945975" latinLnBrk="1">
              <a:defRPr/>
            </a:pPr>
            <a:r>
              <a:rPr lang="en-US" altLang="ko-KR" sz="962" b="1" dirty="0">
                <a:latin typeface="+mj-ea"/>
                <a:ea typeface="+mj-ea"/>
              </a:rPr>
              <a:t>OO</a:t>
            </a:r>
            <a:r>
              <a:rPr lang="ko-KR" altLang="en-US" sz="962" b="1" dirty="0">
                <a:latin typeface="+mj-ea"/>
                <a:ea typeface="+mj-ea"/>
              </a:rPr>
              <a:t>학교 </a:t>
            </a:r>
            <a:r>
              <a:rPr lang="ko-KR" altLang="en-US" sz="962" b="1" dirty="0" err="1">
                <a:latin typeface="+mj-ea"/>
                <a:ea typeface="+mj-ea"/>
              </a:rPr>
              <a:t>공간재구조화사업</a:t>
            </a:r>
            <a:r>
              <a:rPr lang="ko-KR" altLang="en-US" sz="962" b="1" dirty="0">
                <a:latin typeface="+mj-ea"/>
                <a:ea typeface="+mj-ea"/>
              </a:rPr>
              <a:t> 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1257ACF6-8E2A-70E0-5727-BD8443765C2B}"/>
              </a:ext>
            </a:extLst>
          </p:cNvPr>
          <p:cNvSpPr/>
          <p:nvPr/>
        </p:nvSpPr>
        <p:spPr>
          <a:xfrm>
            <a:off x="5628130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교육현황 조사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5FC77174-7220-03F3-840A-B4F4AA941A2F}"/>
              </a:ext>
            </a:extLst>
          </p:cNvPr>
          <p:cNvSpPr/>
          <p:nvPr/>
        </p:nvSpPr>
        <p:spPr>
          <a:xfrm>
            <a:off x="6898478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사용자 참여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1ED2B1FA-C5F6-F24C-1B3D-ABDB61008D31}"/>
              </a:ext>
            </a:extLst>
          </p:cNvPr>
          <p:cNvSpPr/>
          <p:nvPr/>
        </p:nvSpPr>
        <p:spPr>
          <a:xfrm>
            <a:off x="523875" y="6068189"/>
            <a:ext cx="1212529" cy="207814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rgbClr val="000000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사업개요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AAD270F6-30D4-EA4F-D757-7156A091280F}"/>
              </a:ext>
            </a:extLst>
          </p:cNvPr>
          <p:cNvSpPr/>
          <p:nvPr/>
        </p:nvSpPr>
        <p:spPr>
          <a:xfrm>
            <a:off x="3076387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사업비 산정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71DEB31E-5654-55B7-0FEC-296E507AC456}"/>
              </a:ext>
            </a:extLst>
          </p:cNvPr>
          <p:cNvSpPr/>
          <p:nvPr/>
        </p:nvSpPr>
        <p:spPr>
          <a:xfrm>
            <a:off x="4346735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사업기간</a:t>
            </a:r>
            <a:r>
              <a:rPr lang="en-US" altLang="ko-KR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발주방식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959F735D-DA2D-3525-E072-5DA222899E4E}"/>
              </a:ext>
            </a:extLst>
          </p:cNvPr>
          <p:cNvSpPr/>
          <p:nvPr/>
        </p:nvSpPr>
        <p:spPr>
          <a:xfrm>
            <a:off x="1806039" y="6069776"/>
            <a:ext cx="1212529" cy="2078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err="1"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학생배치검토</a:t>
            </a:r>
            <a:endParaRPr lang="ko-KR" altLang="en-US" sz="1100" dirty="0"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52102A3E-E409-92D9-3B2D-71B768F85B0E}"/>
              </a:ext>
            </a:extLst>
          </p:cNvPr>
          <p:cNvSpPr/>
          <p:nvPr/>
        </p:nvSpPr>
        <p:spPr>
          <a:xfrm>
            <a:off x="4343005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기타 계획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A3F79C55-D771-B7F9-BFF7-28D714099D44}"/>
              </a:ext>
            </a:extLst>
          </p:cNvPr>
          <p:cNvSpPr/>
          <p:nvPr/>
        </p:nvSpPr>
        <p:spPr>
          <a:xfrm>
            <a:off x="5628130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규모 계획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9EF1641A-0391-0F9E-6806-50E16A0589F5}"/>
              </a:ext>
            </a:extLst>
          </p:cNvPr>
          <p:cNvSpPr/>
          <p:nvPr/>
        </p:nvSpPr>
        <p:spPr>
          <a:xfrm>
            <a:off x="6898478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주요설계지침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5301A8DD-F976-6120-3CC4-054875544080}"/>
              </a:ext>
            </a:extLst>
          </p:cNvPr>
          <p:cNvSpPr/>
          <p:nvPr/>
        </p:nvSpPr>
        <p:spPr>
          <a:xfrm>
            <a:off x="531271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현황조사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14E9A269-C3D5-CE70-0E70-6B2A9EEF7C1D}"/>
              </a:ext>
            </a:extLst>
          </p:cNvPr>
          <p:cNvSpPr/>
          <p:nvPr/>
        </p:nvSpPr>
        <p:spPr>
          <a:xfrm>
            <a:off x="1806039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건축물의 계획</a:t>
            </a: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AB336A6A-1734-2FD0-CA3E-B1674FD83C7B}"/>
              </a:ext>
            </a:extLst>
          </p:cNvPr>
          <p:cNvSpPr/>
          <p:nvPr/>
        </p:nvSpPr>
        <p:spPr>
          <a:xfrm>
            <a:off x="3074522" y="633121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공공성 확보 계획</a:t>
            </a: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2EA9005-C2DD-F1AF-2E06-49382B0B7243}"/>
              </a:ext>
            </a:extLst>
          </p:cNvPr>
          <p:cNvSpPr/>
          <p:nvPr/>
        </p:nvSpPr>
        <p:spPr>
          <a:xfrm>
            <a:off x="8169596" y="6069776"/>
            <a:ext cx="1212529" cy="20781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공간구성 방향설정</a:t>
            </a:r>
          </a:p>
        </p:txBody>
      </p: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8CFBEB97-0EE0-FDC0-7FD7-161F8736BB63}"/>
              </a:ext>
            </a:extLst>
          </p:cNvPr>
          <p:cNvCxnSpPr/>
          <p:nvPr/>
        </p:nvCxnSpPr>
        <p:spPr>
          <a:xfrm>
            <a:off x="539367" y="944563"/>
            <a:ext cx="0" cy="1666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3688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1797</TotalTime>
  <Words>5806</Words>
  <Application>Microsoft Office PowerPoint</Application>
  <PresentationFormat>A4 용지(210x297mm)</PresentationFormat>
  <Paragraphs>1602</Paragraphs>
  <Slides>38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48" baseType="lpstr">
      <vt:lpstr>함초롬돋움</vt:lpstr>
      <vt:lpstr>함초롬바탕</vt:lpstr>
      <vt:lpstr>Calibri</vt:lpstr>
      <vt:lpstr>Wingdings</vt:lpstr>
      <vt:lpstr>KoPub돋움체 Medium</vt:lpstr>
      <vt:lpstr>Arial</vt:lpstr>
      <vt:lpstr>Calibri Light</vt:lpstr>
      <vt:lpstr>KoPub돋움체 Bold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eunsol lee</cp:lastModifiedBy>
  <cp:revision>581</cp:revision>
  <dcterms:created xsi:type="dcterms:W3CDTF">2025-09-22T08:04:53Z</dcterms:created>
  <dcterms:modified xsi:type="dcterms:W3CDTF">2025-11-13T22:55:05Z</dcterms:modified>
</cp:coreProperties>
</file>